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6" r:id="rId4"/>
    <p:sldMasterId id="2147483689" r:id="rId5"/>
    <p:sldMasterId id="2147483702" r:id="rId6"/>
    <p:sldMasterId id="2147483715" r:id="rId7"/>
  </p:sldMasterIdLst>
  <p:notesMasterIdLst>
    <p:notesMasterId r:id="rId9"/>
  </p:notesMasterIdLst>
  <p:handoutMasterIdLst>
    <p:handoutMasterId r:id="rId55"/>
  </p:handoutMasterIdLst>
  <p:sldIdLst>
    <p:sldId id="426" r:id="rId8"/>
    <p:sldId id="578" r:id="rId10"/>
    <p:sldId id="633" r:id="rId11"/>
    <p:sldId id="634" r:id="rId12"/>
    <p:sldId id="641" r:id="rId13"/>
    <p:sldId id="642" r:id="rId14"/>
    <p:sldId id="643" r:id="rId15"/>
    <p:sldId id="808" r:id="rId16"/>
    <p:sldId id="678" r:id="rId17"/>
    <p:sldId id="809" r:id="rId18"/>
    <p:sldId id="655" r:id="rId19"/>
    <p:sldId id="638" r:id="rId20"/>
    <p:sldId id="679" r:id="rId21"/>
    <p:sldId id="810" r:id="rId22"/>
    <p:sldId id="704" r:id="rId23"/>
    <p:sldId id="705" r:id="rId24"/>
    <p:sldId id="811" r:id="rId25"/>
    <p:sldId id="770" r:id="rId26"/>
    <p:sldId id="812" r:id="rId27"/>
    <p:sldId id="653" r:id="rId28"/>
    <p:sldId id="813" r:id="rId29"/>
    <p:sldId id="639" r:id="rId30"/>
    <p:sldId id="611" r:id="rId31"/>
    <p:sldId id="649" r:id="rId32"/>
    <p:sldId id="613" r:id="rId33"/>
    <p:sldId id="727" r:id="rId34"/>
    <p:sldId id="728" r:id="rId35"/>
    <p:sldId id="814" r:id="rId36"/>
    <p:sldId id="815" r:id="rId37"/>
    <p:sldId id="617" r:id="rId38"/>
    <p:sldId id="651" r:id="rId39"/>
    <p:sldId id="754" r:id="rId40"/>
    <p:sldId id="743" r:id="rId41"/>
    <p:sldId id="744" r:id="rId42"/>
    <p:sldId id="816" r:id="rId43"/>
    <p:sldId id="745" r:id="rId44"/>
    <p:sldId id="746" r:id="rId45"/>
    <p:sldId id="817" r:id="rId46"/>
    <p:sldId id="747" r:id="rId47"/>
    <p:sldId id="757" r:id="rId48"/>
    <p:sldId id="758" r:id="rId49"/>
    <p:sldId id="749" r:id="rId50"/>
    <p:sldId id="640" r:id="rId51"/>
    <p:sldId id="818" r:id="rId52"/>
    <p:sldId id="819" r:id="rId53"/>
    <p:sldId id="820" r:id="rId54"/>
  </p:sldIdLst>
  <p:sldSz cx="9144000" cy="6858000" type="screen4x3"/>
  <p:notesSz cx="6858000" cy="9144000"/>
  <p:custDataLst>
    <p:tags r:id="rId60"/>
  </p:custDataLst>
  <p:defaultTextStyle>
    <a:defPPr>
      <a:defRPr lang="en-US"/>
    </a:defPPr>
    <a:lvl1pPr marL="0" lvl="0"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6" userDrawn="1">
          <p15:clr>
            <a:srgbClr val="A4A3A4"/>
          </p15:clr>
        </p15:guide>
        <p15:guide id="2" pos="2798" userDrawn="1">
          <p15:clr>
            <a:srgbClr val="A4A3A4"/>
          </p15:clr>
        </p15:guide>
        <p15:guide id="3" pos="43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893C37"/>
    <a:srgbClr val="EAD4D2"/>
    <a:srgbClr val="6600CC"/>
    <a:srgbClr val="663300"/>
    <a:srgbClr val="10BC45"/>
    <a:srgbClr val="010066"/>
    <a:srgbClr val="FFFFCC"/>
    <a:srgbClr val="97F692"/>
    <a:srgbClr val="B88A01"/>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6325"/>
    <p:restoredTop sz="74275"/>
  </p:normalViewPr>
  <p:slideViewPr>
    <p:cSldViewPr snapToGrid="0" showGuides="1">
      <p:cViewPr>
        <p:scale>
          <a:sx n="66" d="100"/>
          <a:sy n="66" d="100"/>
        </p:scale>
        <p:origin x="-1176" y="-300"/>
      </p:cViewPr>
      <p:guideLst>
        <p:guide orient="horz" pos="2176"/>
        <p:guide pos="2798"/>
        <p:guide pos="43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0" Type="http://schemas.openxmlformats.org/officeDocument/2006/relationships/tags" Target="tags/tag9.xml"/><Relationship Id="rId6" Type="http://schemas.openxmlformats.org/officeDocument/2006/relationships/slideMaster" Target="slideMasters/slideMaster5.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5" name="日期占位符 95234"/>
          <p:cNvSpPr>
            <a:spLocks noGrp="1"/>
          </p:cNvSpPr>
          <p:nvPr>
            <p:ph type="dt" sz="quarter" idx="1"/>
          </p:nvPr>
        </p:nvSpPr>
        <p:spPr>
          <a:xfrm>
            <a:off x="3884613" y="0"/>
            <a:ext cx="2971800" cy="457200"/>
          </a:xfrm>
          <a:prstGeom prst="rect">
            <a:avLst/>
          </a:prstGeom>
          <a:noFill/>
          <a:ln w="9525">
            <a:noFill/>
          </a:ln>
        </p:spPr>
        <p:txBody>
          <a:bodyPr/>
          <a:p>
            <a:pPr lvl="0" algn="r"/>
            <a:endParaRPr lang="en-GB" altLang="zh-CN" sz="1200" dirty="0"/>
          </a:p>
        </p:txBody>
      </p:sp>
      <p:sp>
        <p:nvSpPr>
          <p:cNvPr id="95237" name="灯片编号占位符 95236"/>
          <p:cNvSpPr>
            <a:spLocks noGrp="1"/>
          </p:cNvSpPr>
          <p:nvPr>
            <p:ph type="sldNum" sz="quarter" idx="3"/>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95238" name="页眉占位符 95237"/>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Circulation and Blood</a:t>
            </a:r>
            <a:endParaRPr lang="en-GB" altLang="zh-CN" sz="1200" b="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7" name="日期占位符 67586"/>
          <p:cNvSpPr>
            <a:spLocks noGrp="1"/>
          </p:cNvSpPr>
          <p:nvPr>
            <p:ph type="dt" idx="1"/>
          </p:nvPr>
        </p:nvSpPr>
        <p:spPr>
          <a:xfrm>
            <a:off x="3884613" y="0"/>
            <a:ext cx="2971800" cy="457200"/>
          </a:xfrm>
          <a:prstGeom prst="rect">
            <a:avLst/>
          </a:prstGeom>
          <a:noFill/>
          <a:ln w="9525">
            <a:noFill/>
          </a:ln>
        </p:spPr>
        <p:txBody>
          <a:bodyPr/>
          <a:p>
            <a:pPr lvl="0" algn="r"/>
            <a:endParaRPr lang="en-GB" altLang="zh-CN" sz="1200" dirty="0"/>
          </a:p>
        </p:txBody>
      </p:sp>
      <p:sp>
        <p:nvSpPr>
          <p:cNvPr id="67588" name="幻灯片图像占位符 67587"/>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67589" name="文本占位符 67588"/>
          <p:cNvSpPr>
            <a:spLocks noGrp="1"/>
          </p:cNvSpPr>
          <p:nvPr>
            <p:ph type="body" sz="quarter" idx="3"/>
          </p:nvPr>
        </p:nvSpPr>
        <p:spPr>
          <a:xfrm>
            <a:off x="685800" y="4343400"/>
            <a:ext cx="5486400" cy="4114800"/>
          </a:xfrm>
          <a:prstGeom prst="rect">
            <a:avLst/>
          </a:prstGeom>
          <a:noFill/>
          <a:ln w="9525">
            <a:noFill/>
          </a:ln>
        </p:spPr>
        <p:txBody>
          <a:bodyPr/>
          <a:p>
            <a:pPr lvl="0"/>
            <a:r>
              <a:rPr lang="en-GB" altLang="zh-CN" dirty="0"/>
              <a:t>Click to edit Master text styles</a:t>
            </a:r>
            <a:endParaRPr lang="en-GB" altLang="zh-CN" dirty="0"/>
          </a:p>
          <a:p>
            <a:pPr lvl="1"/>
            <a:r>
              <a:rPr lang="en-GB" altLang="zh-CN" dirty="0"/>
              <a:t>Second level</a:t>
            </a:r>
            <a:endParaRPr lang="en-GB" altLang="zh-CN" dirty="0"/>
          </a:p>
          <a:p>
            <a:pPr lvl="2"/>
            <a:r>
              <a:rPr lang="en-GB" altLang="zh-CN" dirty="0"/>
              <a:t>Third level</a:t>
            </a:r>
            <a:endParaRPr lang="en-GB" altLang="zh-CN" dirty="0"/>
          </a:p>
          <a:p>
            <a:pPr lvl="3"/>
            <a:r>
              <a:rPr lang="en-GB" altLang="zh-CN" dirty="0"/>
              <a:t>Fourth level</a:t>
            </a:r>
            <a:endParaRPr lang="en-GB" altLang="zh-CN" dirty="0"/>
          </a:p>
          <a:p>
            <a:pPr lvl="4"/>
            <a:r>
              <a:rPr lang="en-GB" altLang="zh-CN" dirty="0"/>
              <a:t>Fifth level</a:t>
            </a:r>
            <a:endParaRPr lang="en-GB" altLang="zh-CN" dirty="0"/>
          </a:p>
        </p:txBody>
      </p:sp>
      <p:sp>
        <p:nvSpPr>
          <p:cNvPr id="67591" name="灯片编号占位符 67590"/>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7594" name="页眉占位符 67593"/>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 bg1="lt1" tx1="dk1" bg2="lt2" tx2="dk2" accent1="accent1" accent2="accent2" accent3="accent3" accent4="accent4" accent5="accent5" accent6="accent6" hlink="hlink" folHlink="folHlink"/>
  <p:hf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401410" name="幻灯片图像占位符 401409"/>
          <p:cNvSpPr>
            <a:spLocks noRot="1" noTextEdit="1"/>
          </p:cNvSpPr>
          <p:nvPr>
            <p:ph type="sldImg"/>
          </p:nvPr>
        </p:nvSpPr>
        <p:spPr/>
      </p:sp>
      <p:sp>
        <p:nvSpPr>
          <p:cNvPr id="401411" name="文本占位符 401410"/>
          <p:cNvSpPr>
            <a:spLocks noGrp="1"/>
          </p:cNvSpPr>
          <p:nvPr>
            <p:ph type="body" idx="1"/>
          </p:nvPr>
        </p:nvSpPr>
        <p:spPr>
          <a:xfrm>
            <a:off x="914400" y="4343400"/>
            <a:ext cx="5337175" cy="4114800"/>
          </a:xfrm>
        </p:spPr>
        <p:txBody>
          <a:bodyPr/>
          <a:p>
            <a:pPr marL="92075" lvl="0" indent="-92075"/>
            <a:endParaRPr lang="en-GB" altLang="x-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25378" name="幻灯片图像占位符 1125377"/>
          <p:cNvSpPr>
            <a:spLocks noRot="1" noTextEdit="1"/>
          </p:cNvSpPr>
          <p:nvPr>
            <p:ph type="sldImg"/>
          </p:nvPr>
        </p:nvSpPr>
        <p:spPr/>
      </p:sp>
      <p:sp>
        <p:nvSpPr>
          <p:cNvPr id="1125379" name="文本占位符 112537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02850" name="幻灯片图像占位符 1102849"/>
          <p:cNvSpPr>
            <a:spLocks noRot="1" noTextEdit="1"/>
          </p:cNvSpPr>
          <p:nvPr>
            <p:ph type="sldImg"/>
          </p:nvPr>
        </p:nvSpPr>
        <p:spPr/>
      </p:sp>
      <p:sp>
        <p:nvSpPr>
          <p:cNvPr id="1102851" name="文本占位符 1102850"/>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44834" name="幻灯片图像占位符 1144833"/>
          <p:cNvSpPr>
            <a:spLocks noRot="1" noTextEdi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62242" name="幻灯片图像占位符 1162241"/>
          <p:cNvSpPr>
            <a:spLocks noRot="1" noTextEdi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12738" name="幻灯片图像占位符 1012737"/>
          <p:cNvSpPr>
            <a:spLocks noRot="1" noTextEdit="1"/>
          </p:cNvSpPr>
          <p:nvPr>
            <p:ph type="sldImg"/>
          </p:nvPr>
        </p:nvSpPr>
        <p:spPr/>
      </p:sp>
      <p:sp>
        <p:nvSpPr>
          <p:cNvPr id="1012739" name="文本占位符 1012738"/>
          <p:cNvSpPr>
            <a:spLocks noGrp="1"/>
          </p:cNvSpPr>
          <p:nvPr>
            <p:ph type="body" idx="1"/>
          </p:nvPr>
        </p:nvSpPr>
        <p:spPr/>
        <p:txBody>
          <a:bodyPr/>
          <a:p>
            <a:pPr lvl="0"/>
            <a:endParaRPr lang="en-GB"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951298" name="幻灯片图像占位符 951297"/>
          <p:cNvSpPr>
            <a:spLocks noRot="1" noTextEdit="1"/>
          </p:cNvSpPr>
          <p:nvPr>
            <p:ph type="sldImg"/>
          </p:nvPr>
        </p:nvSpPr>
        <p:spPr/>
      </p:sp>
      <p:sp>
        <p:nvSpPr>
          <p:cNvPr id="951299" name="文本占位符 951298"/>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55074" name="幻灯片图像占位符 1155073"/>
          <p:cNvSpPr>
            <a:spLocks noRot="1" noTextEdit="1"/>
          </p:cNvSpPr>
          <p:nvPr>
            <p:ph type="sldImg"/>
          </p:nvPr>
        </p:nvSpPr>
        <p:spPr/>
      </p:sp>
      <p:sp>
        <p:nvSpPr>
          <p:cNvPr id="1155075" name="文本占位符 1155074"/>
          <p:cNvSpPr>
            <a:spLocks noGrp="1"/>
          </p:cNvSpPr>
          <p:nvPr>
            <p:ph type="body" idx="1"/>
          </p:nvPr>
        </p:nvSpPr>
        <p:spPr/>
        <p:txBody>
          <a:bodyPr/>
          <a:p>
            <a:pPr lvl="0"/>
            <a:r>
              <a:rPr lang="en-GB" altLang="zh-CN" b="1"/>
              <a:t>Teacher notes</a:t>
            </a:r>
            <a:endParaRPr lang="en-GB" altLang="zh-CN" b="1"/>
          </a:p>
          <a:p>
            <a:pPr lvl="0"/>
            <a:r>
              <a:rPr lang="en-GB" altLang="zh-CN"/>
              <a:t>Students could be asked to draw a line graph of how they think blood pressure varies as it moves through the aorta, arteries, arterioles, capillaries, venules and veins.</a:t>
            </a:r>
            <a:endParaRPr lang="en-GB" altLang="zh-CN"/>
          </a:p>
          <a:p>
            <a:pPr lvl="0"/>
            <a:endParaRPr lang="en-GB" altLang="zh-CN"/>
          </a:p>
          <a:p>
            <a:pPr lvl="0"/>
            <a:r>
              <a:rPr lang="en-GB" altLang="zh-CN"/>
              <a:t>See the ‘</a:t>
            </a:r>
            <a:r>
              <a:rPr lang="en-GB" altLang="zh-CN" b="1"/>
              <a:t>The Heart</a:t>
            </a:r>
            <a:r>
              <a:rPr lang="en-GB" altLang="zh-CN"/>
              <a:t>’ presentation for more information about systole and diastole.</a:t>
            </a:r>
            <a:endParaRPr lang="en-GB"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06946" name="幻灯片图像占位符 1106945"/>
          <p:cNvSpPr>
            <a:spLocks noRot="1" noTextEdit="1"/>
          </p:cNvSpPr>
          <p:nvPr>
            <p:ph type="sldImg"/>
          </p:nvPr>
        </p:nvSpPr>
        <p:spPr/>
      </p:sp>
      <p:sp>
        <p:nvSpPr>
          <p:cNvPr id="1106947" name="文本占位符 110694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20930" name="幻灯片图像占位符 1020929"/>
          <p:cNvSpPr>
            <a:spLocks noRot="1" noTextEdi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35618" name="幻灯片图像占位符 1135617"/>
          <p:cNvSpPr>
            <a:spLocks noTextEdit="1"/>
          </p:cNvSpPr>
          <p:nvPr>
            <p:ph type="sldImg"/>
          </p:nvPr>
        </p:nvSpPr>
        <p:spPr>
          <a:xfrm>
            <a:off x="1143000" y="685800"/>
            <a:ext cx="4572000" cy="3429000"/>
          </a:xfrm>
          <a:solidFill>
            <a:srgbClr val="FFFFFF"/>
          </a:solidFill>
          <a:ln w="9525" cap="flat" cmpd="sng">
            <a:solidFill>
              <a:srgbClr val="000000"/>
            </a:solidFill>
            <a:prstDash val="soli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25026" name="幻灯片图像占位符 1025025"/>
          <p:cNvSpPr>
            <a:spLocks noRot="1" noTextEdi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22978" name="幻灯片图像占位符 1022977"/>
          <p:cNvSpPr>
            <a:spLocks noRot="1" noTextEdit="1"/>
          </p:cNvSpPr>
          <p:nvPr>
            <p:ph type="sldImg"/>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37666" name="幻灯片图像占位符 1137665"/>
          <p:cNvSpPr>
            <a:spLocks noRot="1" noTextEdi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92610" name="幻灯片图像占位符 1092609"/>
          <p:cNvSpPr>
            <a:spLocks noRot="1" noTextEdit="1"/>
          </p:cNvSpPr>
          <p:nvPr>
            <p:ph type="sldImg"/>
          </p:nvPr>
        </p:nvSpPr>
        <p:spPr/>
      </p:sp>
      <p:sp>
        <p:nvSpPr>
          <p:cNvPr id="1092611" name="文本占位符 1092610"/>
          <p:cNvSpPr>
            <a:spLocks noGrp="1"/>
          </p:cNvSpPr>
          <p:nvPr>
            <p:ph type="body" idx="1"/>
          </p:nvPr>
        </p:nvSpPr>
        <p:spPr/>
        <p:txBody>
          <a:bodyPr/>
          <a:p>
            <a:pPr lvl="0"/>
            <a:endParaRPr lang="en-GB" altLang="x-non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33218" name="幻灯片图像占位符 1033217"/>
          <p:cNvSpPr>
            <a:spLocks noRot="1" noTextEdit="1"/>
          </p:cNvSpPr>
          <p:nvPr>
            <p:ph type="sldImg"/>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39714" name="幻灯片图像占位符 1139713"/>
          <p:cNvSpPr>
            <a:spLocks noRot="1" noTextEdit="1"/>
          </p:cNvSpPr>
          <p:nvPr>
            <p:ph type="sldImg"/>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3442" name="幻灯片图像占位符 1213441"/>
          <p:cNvSpPr>
            <a:spLocks noRot="1" noTextEdit="1"/>
          </p:cNvSpPr>
          <p:nvPr>
            <p:ph type="sldImg"/>
          </p:nvPr>
        </p:nvSpPr>
        <p:spPr/>
      </p:sp>
      <p:sp>
        <p:nvSpPr>
          <p:cNvPr id="1213443" name="文本占位符 1213442"/>
          <p:cNvSpPr>
            <a:spLocks noGrp="1"/>
          </p:cNvSpPr>
          <p:nvPr>
            <p:ph type="body" idx="1"/>
          </p:nvPr>
        </p:nvSpPr>
        <p:spPr/>
        <p:txBody>
          <a:bodyPr/>
          <a:p>
            <a:pPr lvl="0"/>
            <a:r>
              <a:rPr lang="en-GB" altLang="zh-CN" b="1"/>
              <a:t>Photo credit: </a:t>
            </a:r>
            <a:r>
              <a:rPr lang="en-GB" altLang="zh-CN"/>
              <a:t>Jupiterimages Corporation</a:t>
            </a:r>
            <a:endParaRPr lang="en-GB" altLang="zh-CN"/>
          </a:p>
          <a:p>
            <a:pPr lvl="0"/>
            <a:endParaRPr lang="en-GB" altLang="zh-CN" b="1"/>
          </a:p>
          <a:p>
            <a:pPr lvl="0"/>
            <a:r>
              <a:rPr lang="en-GB" altLang="zh-CN" b="1"/>
              <a:t>Teacher notes</a:t>
            </a:r>
            <a:endParaRPr lang="en-GB" altLang="zh-CN" b="1"/>
          </a:p>
          <a:p>
            <a:pPr lvl="0"/>
            <a:r>
              <a:rPr lang="en-GB" altLang="zh-CN"/>
              <a:t>When a gas is dissolved in a liquid, as is the case with gas transport in blood, the partial pressure is slightly more complex. In this case, the liquid is treated as if it were in equilibrium with a gas phase, and the partial pressures are those that would be exerted by the gases in that phase.</a:t>
            </a:r>
            <a:endParaRPr lang="en-GB"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5730" name="幻灯片图像占位符 1225729"/>
          <p:cNvSpPr>
            <a:spLocks noRot="1" noTextEdit="1"/>
          </p:cNvSpPr>
          <p:nvPr>
            <p:ph type="sldImg"/>
          </p:nvPr>
        </p:nvSpPr>
        <p:spPr/>
      </p:sp>
      <p:sp>
        <p:nvSpPr>
          <p:cNvPr id="1225731" name="文本占位符 1225730"/>
          <p:cNvSpPr>
            <a:spLocks noGrp="1"/>
          </p:cNvSpPr>
          <p:nvPr>
            <p:ph type="body" idx="1"/>
          </p:nvPr>
        </p:nvSpPr>
        <p:spPr/>
        <p:txBody>
          <a:bodyPr/>
          <a:p>
            <a:pPr lvl="0">
              <a:spcBef>
                <a:spcPct val="50000"/>
              </a:spcBef>
            </a:pPr>
            <a:endParaRPr lang="en-GB" altLang="x-none"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6514" name="幻灯片图像占位符 1216513"/>
          <p:cNvSpPr>
            <a:spLocks noRot="1" noTextEdi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094658" name="幻灯片图像占位符 1094657"/>
          <p:cNvSpPr>
            <a:spLocks noRot="1" noTextEdit="1"/>
          </p:cNvSpPr>
          <p:nvPr>
            <p:ph type="sldImg"/>
          </p:nvPr>
        </p:nvSpPr>
        <p:spPr/>
      </p:sp>
      <p:sp>
        <p:nvSpPr>
          <p:cNvPr id="1094659" name="文本占位符 1094658"/>
          <p:cNvSpPr>
            <a:spLocks noGrp="1"/>
          </p:cNvSpPr>
          <p:nvPr>
            <p:ph type="body" idx="1"/>
          </p:nvPr>
        </p:nvSpPr>
        <p:spPr/>
        <p:txBody>
          <a:bodyPr/>
          <a:p>
            <a:pPr lvl="0"/>
            <a:r>
              <a:rPr lang="en-GB" altLang="zh-CN" b="1"/>
              <a:t>Photo credit:</a:t>
            </a:r>
            <a:r>
              <a:rPr lang="en-GB" altLang="zh-CN"/>
              <a:t> Jupiterimages Corporation</a:t>
            </a:r>
            <a:endParaRPr lang="en-GB" altLang="zh-CN"/>
          </a:p>
          <a:p>
            <a:pPr lvl="0"/>
            <a:endParaRPr lang="en-GB" altLang="zh-CN" b="1"/>
          </a:p>
          <a:p>
            <a:pPr lvl="0"/>
            <a:r>
              <a:rPr lang="en-GB" altLang="zh-CN" b="1"/>
              <a:t>Teacher notes</a:t>
            </a:r>
            <a:endParaRPr lang="en-GB" altLang="zh-CN" b="1"/>
          </a:p>
          <a:p>
            <a:pPr lvl="0"/>
            <a:r>
              <a:rPr lang="en-GB" altLang="zh-CN"/>
              <a:t>Flatworms have no specialized transport system but rely on diffusion to distribute oxygen, nutrients and waste products. Students could be asked to state why they think flatworms are able to survive without a transport system.</a:t>
            </a:r>
            <a:endParaRPr lang="en-GB"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8562" name="幻灯片图像占位符 1218561"/>
          <p:cNvSpPr>
            <a:spLocks noRot="1" noTextEdi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0610" name="幻灯片图像占位符 1220609"/>
          <p:cNvSpPr>
            <a:spLocks noRot="1" noTextEdi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08994" name="幻灯片图像占位符 1108993"/>
          <p:cNvSpPr>
            <a:spLocks noRot="1" noTextEdit="1"/>
          </p:cNvSpPr>
          <p:nvPr>
            <p:ph type="sldImg"/>
          </p:nvPr>
        </p:nvSpPr>
        <p:spPr/>
      </p:sp>
      <p:sp>
        <p:nvSpPr>
          <p:cNvPr id="1108995" name="文本占位符 1108994"/>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931842" name="幻灯片图像占位符 931841"/>
          <p:cNvSpPr>
            <a:spLocks noRot="1" noTextEdit="1"/>
          </p:cNvSpPr>
          <p:nvPr>
            <p:ph type="sldImg"/>
          </p:nvPr>
        </p:nvSpPr>
        <p:spPr/>
      </p:sp>
      <p:sp>
        <p:nvSpPr>
          <p:cNvPr id="931843" name="文本占位符 931842"/>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933890" name="幻灯片图像占位符 933889"/>
          <p:cNvSpPr>
            <a:spLocks noRot="1" noTextEdit="1"/>
          </p:cNvSpPr>
          <p:nvPr>
            <p:ph type="sldImg"/>
          </p:nvPr>
        </p:nvSpPr>
        <p:spPr/>
      </p:sp>
      <p:sp>
        <p:nvSpPr>
          <p:cNvPr id="933891" name="文本占位符 933890"/>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935938" name="幻灯片图像占位符 935937"/>
          <p:cNvSpPr>
            <a:spLocks noRot="1" noTextEdit="1"/>
          </p:cNvSpPr>
          <p:nvPr>
            <p:ph type="sldImg"/>
          </p:nvPr>
        </p:nvSpPr>
        <p:spPr/>
      </p:sp>
      <p:sp>
        <p:nvSpPr>
          <p:cNvPr id="935939" name="文本占位符 93593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40738" name="幻灯片图像占位符 1140737"/>
          <p:cNvSpPr>
            <a:spLocks noRot="1" noTextEdit="1"/>
          </p:cNvSpPr>
          <p:nvPr>
            <p:ph type="sldImg"/>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41762" name="幻灯片图像占位符 1141761"/>
          <p:cNvSpPr>
            <a:spLocks noRot="1" noTextEdi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23330" name="幻灯片图像占位符 1123329"/>
          <p:cNvSpPr>
            <a:spLocks noRot="1" noTextEdit="1"/>
          </p:cNvSpPr>
          <p:nvPr>
            <p:ph type="sldImg"/>
          </p:nvPr>
        </p:nvSpPr>
        <p:spPr/>
      </p:sp>
      <p:sp>
        <p:nvSpPr>
          <p:cNvPr id="1123331" name="文本占位符 1123330"/>
          <p:cNvSpPr>
            <a:spLocks noGrp="1"/>
          </p:cNvSpPr>
          <p:nvPr>
            <p:ph type="body" idx="1"/>
          </p:nvPr>
        </p:nvSpPr>
        <p:spPr/>
        <p:txBody>
          <a:bodyPr/>
          <a:p>
            <a:pPr lvl="0"/>
            <a:endParaRPr lang="en-GB" altLang="x-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
        <p:nvSpPr>
          <p:cNvPr id="1142786" name="幻灯片图像占位符 1142785"/>
          <p:cNvSpPr>
            <a:spLocks noRot="1" noTextEdi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dirty="0"/>
              <a:t>Boardworks AS Biology </a:t>
            </a:r>
            <a:endParaRPr lang="en-GB" altLang="zh-CN" sz="1200" b="1" dirty="0"/>
          </a:p>
          <a:p>
            <a:pPr lvl="0" algn="ctr" eaLnBrk="0" hangingPunct="0"/>
            <a:r>
              <a:rPr lang="en-GB" altLang="zh-CN" sz="1200" b="1" dirty="0"/>
              <a:t>Circulation and Blood</a:t>
            </a:r>
            <a:endParaRPr lang="en-GB" altLang="zh-CN" sz="1200" b="1"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67678" name="图片 667677" descr="title_slide_circulation"/>
          <p:cNvPicPr>
            <a:picLocks noChangeAspect="1"/>
          </p:cNvPicPr>
          <p:nvPr userDrawn="1"/>
        </p:nvPicPr>
        <p:blipFill>
          <a:blip r:embed="rId2"/>
          <a:stretch>
            <a:fillRect/>
          </a:stretch>
        </p:blipFill>
        <p:spPr>
          <a:xfrm>
            <a:off x="0" y="0"/>
            <a:ext cx="9140825" cy="6854825"/>
          </a:xfrm>
          <a:prstGeom prst="rect">
            <a:avLst/>
          </a:prstGeom>
          <a:noFill/>
          <a:ln w="9525">
            <a:noFill/>
          </a:ln>
        </p:spPr>
      </p:pic>
      <p:sp>
        <p:nvSpPr>
          <p:cNvPr id="667667" name="文本框 667666"/>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667668" name="文本框 667667"/>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667669" name="图片 667668" descr="forward_arrow_colour">
            <a:hlinkClick r:id="" action="ppaction://hlinkshowjump?jump=nextslide"/>
          </p:cNvPr>
          <p:cNvPicPr>
            <a:picLocks noChangeAspect="1"/>
          </p:cNvPicPr>
          <p:nvPr userDrawn="1"/>
        </p:nvPicPr>
        <p:blipFill>
          <a:blip r:embed="rId3"/>
          <a:stretch>
            <a:fillRect/>
          </a:stretch>
        </p:blipFill>
        <p:spPr>
          <a:xfrm>
            <a:off x="8447088" y="6167438"/>
            <a:ext cx="630237" cy="574675"/>
          </a:xfrm>
          <a:prstGeom prst="rect">
            <a:avLst/>
          </a:prstGeom>
          <a:noFill/>
          <a:ln w="9525">
            <a:noFill/>
          </a:ln>
        </p:spPr>
      </p:pic>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rgbClr val="C3D69B">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solidFill>
                <a:prstClr val="white"/>
              </a:solidFill>
            </a:endParaRPr>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7990403" y="6485592"/>
            <a:ext cx="1153599" cy="365125"/>
          </a:xfrm>
        </p:spPr>
        <p:txBody>
          <a:bodyPr/>
          <a:lstStyle/>
          <a:p>
            <a:fld id="{C896265C-861C-3442-8EF5-8DF0EA85E3C1}" type="slidenum">
              <a:rPr lang="en-GB" smtClean="0">
                <a:solidFill>
                  <a:prstClr val="black">
                    <a:tint val="75000"/>
                  </a:prstClr>
                </a:solidFill>
              </a:rPr>
            </a:fld>
            <a:endParaRPr lang="en-GB">
              <a:solidFill>
                <a:prstClr val="black">
                  <a:tint val="75000"/>
                </a:prstClr>
              </a:solidFill>
            </a:endParaRPr>
          </a:p>
        </p:txBody>
      </p:sp>
      <p:sp>
        <p:nvSpPr>
          <p:cNvPr id="13" name="Text Placeholder 12"/>
          <p:cNvSpPr>
            <a:spLocks noGrp="1"/>
          </p:cNvSpPr>
          <p:nvPr>
            <p:ph type="body" sz="quarter" idx="11"/>
          </p:nvPr>
        </p:nvSpPr>
        <p:spPr>
          <a:xfrm>
            <a:off x="417510" y="-43996"/>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3" y="631745"/>
            <a:ext cx="309880" cy="368300"/>
          </a:xfrm>
          <a:prstGeom prst="rect">
            <a:avLst/>
          </a:prstGeom>
          <a:noFill/>
        </p:spPr>
        <p:txBody>
          <a:bodyPr wrap="none" rtlCol="0">
            <a:spAutoFit/>
          </a:bodyPr>
          <a:lstStyle/>
          <a:p>
            <a:pPr defTabSz="608965"/>
            <a:endParaRPr lang="en-GB" sz="1800">
              <a:solidFill>
                <a:prstClr val="black"/>
              </a:solidFill>
            </a:endParaRPr>
          </a:p>
        </p:txBody>
      </p:sp>
      <p:sp>
        <p:nvSpPr>
          <p:cNvPr id="20" name="Text Placeholder 19"/>
          <p:cNvSpPr>
            <a:spLocks noGrp="1"/>
          </p:cNvSpPr>
          <p:nvPr>
            <p:ph type="body" sz="quarter" idx="12" hasCustomPrompt="1"/>
          </p:nvPr>
        </p:nvSpPr>
        <p:spPr>
          <a:xfrm>
            <a:off x="417513" y="460828"/>
            <a:ext cx="5021262" cy="312411"/>
          </a:xfrm>
        </p:spPr>
        <p:txBody>
          <a:bodyPr>
            <a:noAutofit/>
          </a:bodyPr>
          <a:lstStyle>
            <a:lvl1pPr marL="0" indent="0">
              <a:buNone/>
              <a:defRPr sz="2000" b="0" cap="none" spc="0">
                <a:ln w="0"/>
                <a:solidFill>
                  <a:schemeClr val="accent3">
                    <a:lumMod val="50000"/>
                  </a:schemeClr>
                </a:solidFill>
                <a:effectLst>
                  <a:outerShdw blurRad="38100" dist="19050" dir="2700000" algn="tl" rotWithShape="0">
                    <a:schemeClr val="dk1">
                      <a:alpha val="40000"/>
                    </a:schemeClr>
                  </a:outerShdw>
                </a:effectLst>
              </a:defRPr>
            </a:lvl1pPr>
          </a:lstStyle>
          <a:p>
            <a:pPr lvl="0"/>
            <a:r>
              <a:rPr lang="en-US" dirty="0"/>
              <a:t>Click to edit Master text y</a:t>
            </a:r>
            <a:endParaRPr lang="en-GB" dirty="0"/>
          </a:p>
        </p:txBody>
      </p:sp>
      <p:sp>
        <p:nvSpPr>
          <p:cNvPr id="7" name="Rectangle 6"/>
          <p:cNvSpPr/>
          <p:nvPr userDrawn="1"/>
        </p:nvSpPr>
        <p:spPr>
          <a:xfrm>
            <a:off x="-43980" y="6676756"/>
            <a:ext cx="1259840" cy="182245"/>
          </a:xfrm>
          <a:prstGeom prst="rect">
            <a:avLst/>
          </a:prstGeom>
        </p:spPr>
        <p:txBody>
          <a:bodyPr wrap="none" lIns="91422" tIns="45711" rIns="91422" bIns="45711">
            <a:spAutoFit/>
          </a:bodyPr>
          <a:lstStyle/>
          <a:p>
            <a:pPr algn="ctr" defTabSz="608965"/>
            <a:r>
              <a:rPr lang="en-US" sz="600">
                <a:solidFill>
                  <a:prstClr val="black"/>
                </a:solidFill>
              </a:rPr>
              <a:t>Copyright © 2018 Henry Exham</a:t>
            </a:r>
            <a:endParaRPr lang="en-US" sz="600">
              <a:solidFill>
                <a:prstClr val="black"/>
              </a:solidFill>
            </a:endParaRPr>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7.png"/><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6" Type="http://schemas.openxmlformats.org/officeDocument/2006/relationships/theme" Target="../theme/theme2.xml"/><Relationship Id="rId15" Type="http://schemas.openxmlformats.org/officeDocument/2006/relationships/image" Target="../media/image2.png"/><Relationship Id="rId14" Type="http://schemas.openxmlformats.org/officeDocument/2006/relationships/image" Target="../media/image6.png"/><Relationship Id="rId13" Type="http://schemas.openxmlformats.org/officeDocument/2006/relationships/image" Target="../media/image8.png"/><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6" Type="http://schemas.openxmlformats.org/officeDocument/2006/relationships/theme" Target="../theme/theme3.xml"/><Relationship Id="rId15" Type="http://schemas.openxmlformats.org/officeDocument/2006/relationships/image" Target="../media/image2.png"/><Relationship Id="rId14" Type="http://schemas.openxmlformats.org/officeDocument/2006/relationships/image" Target="../media/image6.png"/><Relationship Id="rId13" Type="http://schemas.openxmlformats.org/officeDocument/2006/relationships/image" Target="../media/image9.png"/><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7.xml"/><Relationship Id="rId8" Type="http://schemas.openxmlformats.org/officeDocument/2006/relationships/slideLayout" Target="../slideLayouts/slideLayout46.xml"/><Relationship Id="rId7" Type="http://schemas.openxmlformats.org/officeDocument/2006/relationships/slideLayout" Target="../slideLayouts/slideLayout45.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6" Type="http://schemas.openxmlformats.org/officeDocument/2006/relationships/theme" Target="../theme/theme4.xml"/><Relationship Id="rId15" Type="http://schemas.openxmlformats.org/officeDocument/2006/relationships/image" Target="../media/image2.png"/><Relationship Id="rId14" Type="http://schemas.openxmlformats.org/officeDocument/2006/relationships/image" Target="../media/image6.png"/><Relationship Id="rId13" Type="http://schemas.openxmlformats.org/officeDocument/2006/relationships/image" Target="../media/image10.png"/><Relationship Id="rId12" Type="http://schemas.openxmlformats.org/officeDocument/2006/relationships/slideLayout" Target="../slideLayouts/slideLayout50.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6" Type="http://schemas.openxmlformats.org/officeDocument/2006/relationships/theme" Target="../theme/theme5.xml"/><Relationship Id="rId15" Type="http://schemas.openxmlformats.org/officeDocument/2006/relationships/image" Target="../media/image2.png"/><Relationship Id="rId14" Type="http://schemas.openxmlformats.org/officeDocument/2006/relationships/image" Target="../media/image6.png"/><Relationship Id="rId13" Type="http://schemas.openxmlformats.org/officeDocument/2006/relationships/image" Target="../media/image11.png"/><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5" Type="http://schemas.openxmlformats.org/officeDocument/2006/relationships/theme" Target="../theme/theme6.xml"/><Relationship Id="rId14" Type="http://schemas.openxmlformats.org/officeDocument/2006/relationships/image" Target="../media/image6.png"/><Relationship Id="rId13" Type="http://schemas.openxmlformats.org/officeDocument/2006/relationships/image" Target="../media/image5.png"/><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85" name="图片 1084" descr="slide bground"/>
          <p:cNvPicPr>
            <a:picLocks noChangeAspect="1"/>
          </p:cNvPicPr>
          <p:nvPr userDrawn="1"/>
        </p:nvPicPr>
        <p:blipFill>
          <a:blip r:embed="rId15"/>
          <a:stretch>
            <a:fillRect/>
          </a:stretch>
        </p:blipFill>
        <p:spPr>
          <a:xfrm>
            <a:off x="0" y="0"/>
            <a:ext cx="9140825" cy="6854825"/>
          </a:xfrm>
          <a:prstGeom prst="rect">
            <a:avLst/>
          </a:prstGeom>
          <a:noFill/>
          <a:ln w="9525">
            <a:noFill/>
          </a:ln>
        </p:spPr>
      </p:pic>
      <p:sp>
        <p:nvSpPr>
          <p:cNvPr id="1072" name="文本框 107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1073" name="文本框 107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userDrawn="1"/>
        </p:nvPicPr>
        <p:blipFill>
          <a:blip r:embed="rId16"/>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userDrawn="1"/>
        </p:nvPicPr>
        <p:blipFill>
          <a:blip r:embed="rId17"/>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169415" name="图片 1169414" descr="contents_slide_circulation1"/>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169410" name="文本框 1169409"/>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1169411" name="文本框 1169410"/>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169412" name="图片 1169411"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169413" name="图片 1169412"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166342" name="图片 1166341" descr="contents_slide_circulation2"/>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166338" name="文本框 1166337"/>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1166339" name="文本框 1166338"/>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166340" name="图片 1166339"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166341" name="图片 1166340"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167366" name="图片 1167365" descr="contents_slide_circulation3"/>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167362" name="文本框 116736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1167363" name="文本框 116736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167364" name="图片 1167363"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167365" name="图片 1167364"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168390" name="图片 1168389" descr="contents_slide_circulation4"/>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168386" name="文本框 1168385"/>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1168387" name="文本框 1168386"/>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168388" name="图片 1168387"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168389" name="图片 1168388"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36962" name="图片 936961" descr="slide bground"/>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36963" name="文本框 936962"/>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33</a:t>
            </a:r>
            <a:endParaRPr lang="en-GB" altLang="zh-CN" sz="1000">
              <a:solidFill>
                <a:srgbClr val="5B0091"/>
              </a:solidFill>
              <a:ea typeface="Arial" panose="020B0604020202020204" pitchFamily="34" charset="0"/>
            </a:endParaRPr>
          </a:p>
        </p:txBody>
      </p:sp>
      <p:sp>
        <p:nvSpPr>
          <p:cNvPr id="936964" name="文本框 936963"/>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936965" name="图片 936964"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936966" name="标题 936965"/>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22.wmf"/><Relationship Id="rId2" Type="http://schemas.openxmlformats.org/officeDocument/2006/relationships/image" Target="../media/image18.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3.wmf"/><Relationship Id="rId2" Type="http://schemas.openxmlformats.org/officeDocument/2006/relationships/image" Target="../media/image18.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25.jpeg"/><Relationship Id="rId2" Type="http://schemas.openxmlformats.org/officeDocument/2006/relationships/hyperlink" Target="https://commons.wikimedia.org/w/index.php?curid=35786381" TargetMode="Externa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image" Target="../media/image26.wmf"/><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29.png"/><Relationship Id="rId1" Type="http://schemas.openxmlformats.org/officeDocument/2006/relationships/image" Target="../media/image28.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image" Target="../media/image18.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image" Target="../media/image18.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3.wmf"/><Relationship Id="rId2" Type="http://schemas.openxmlformats.org/officeDocument/2006/relationships/image" Target="../media/image18.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34.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tags" Target="../tags/tag7.xml"/><Relationship Id="rId4" Type="http://schemas.openxmlformats.org/officeDocument/2006/relationships/image" Target="../media/image38.png"/><Relationship Id="rId3" Type="http://schemas.openxmlformats.org/officeDocument/2006/relationships/tags" Target="../tags/tag6.xml"/><Relationship Id="rId2" Type="http://schemas.openxmlformats.org/officeDocument/2006/relationships/image" Target="../media/image37.png"/><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41.wmf"/><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42.wmf"/><Relationship Id="rId2" Type="http://schemas.openxmlformats.org/officeDocument/2006/relationships/image" Target="../media/image18.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44.wmf"/><Relationship Id="rId2" Type="http://schemas.openxmlformats.org/officeDocument/2006/relationships/image" Target="../media/image18.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47.wmf"/><Relationship Id="rId2" Type="http://schemas.openxmlformats.org/officeDocument/2006/relationships/image" Target="../media/image2.png"/><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50.wmf"/><Relationship Id="rId2" Type="http://schemas.openxmlformats.org/officeDocument/2006/relationships/image" Target="../media/image2.png"/><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3.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62.xml"/><Relationship Id="rId4" Type="http://schemas.openxmlformats.org/officeDocument/2006/relationships/image" Target="../media/image55.wmf"/><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62.xml"/><Relationship Id="rId3" Type="http://schemas.openxmlformats.org/officeDocument/2006/relationships/image" Target="../media/image56.wmf"/><Relationship Id="rId2" Type="http://schemas.openxmlformats.org/officeDocument/2006/relationships/image" Target="../media/image18.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62.xml"/><Relationship Id="rId2" Type="http://schemas.openxmlformats.org/officeDocument/2006/relationships/image" Target="../media/image57.wmf"/><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9.wmf"/><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21.png"/><Relationship Id="rId2" Type="http://schemas.openxmlformats.org/officeDocument/2006/relationships/tags" Target="../tags/tag1.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4354" name="标题 1124353"/>
          <p:cNvSpPr>
            <a:spLocks noGrp="1"/>
          </p:cNvSpPr>
          <p:nvPr>
            <p:ph type="title" idx="4294967295"/>
          </p:nvPr>
        </p:nvSpPr>
        <p:spPr/>
        <p:txBody>
          <a:bodyPr anchor="ctr" anchorCtr="0"/>
          <a:p>
            <a:r>
              <a:rPr lang="en-GB" altLang="zh-CN"/>
              <a:t>The mammalian circulatory system</a:t>
            </a:r>
            <a:endParaRPr lang="en-GB" altLang="zh-CN"/>
          </a:p>
        </p:txBody>
      </p:sp>
      <p:pic>
        <p:nvPicPr>
          <p:cNvPr id="1124368" name="图片 1124367"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24369" name="图片 1124368"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2049" name="图片 2048" descr="ppt/media/image22.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4050" name="标题 1154049"/>
          <p:cNvSpPr>
            <a:spLocks noGrp="1"/>
          </p:cNvSpPr>
          <p:nvPr>
            <p:ph type="title"/>
          </p:nvPr>
        </p:nvSpPr>
        <p:spPr/>
        <p:txBody>
          <a:bodyPr anchor="ctr" anchorCtr="0"/>
          <a:p>
            <a:r>
              <a:rPr lang="en-GB" altLang="zh-CN"/>
              <a:t>Circulation: true or false?</a:t>
            </a:r>
            <a:endParaRPr lang="en-GB" altLang="zh-CN"/>
          </a:p>
        </p:txBody>
      </p:sp>
      <p:pic>
        <p:nvPicPr>
          <p:cNvPr id="1154053" name="图片 1154052"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54054" name="图片 1154053"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3073" name="图片 3072" descr="ppt/media/image2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Vein_art_near.png"/>
          <p:cNvPicPr>
            <a:picLocks noChangeAspect="1"/>
          </p:cNvPicPr>
          <p:nvPr/>
        </p:nvPicPr>
        <p:blipFill>
          <a:blip r:embed="rId1">
            <a:lum bright="70000" contrast="-70000"/>
          </a:blip>
          <a:stretch>
            <a:fillRect/>
          </a:stretch>
        </p:blipFill>
        <p:spPr>
          <a:xfrm>
            <a:off x="4547870" y="1611407"/>
            <a:ext cx="4389120" cy="4389120"/>
          </a:xfrm>
          <a:prstGeom prst="rect">
            <a:avLst/>
          </a:prstGeom>
        </p:spPr>
      </p:pic>
      <p:sp>
        <p:nvSpPr>
          <p:cNvPr id="8" name="Slide Number Placeholder 2"/>
          <p:cNvSpPr>
            <a:spLocks noGrp="1"/>
          </p:cNvSpPr>
          <p:nvPr>
            <p:ph type="sldNum" sz="quarter" idx="10"/>
          </p:nvPr>
        </p:nvSpPr>
        <p:spPr/>
        <p:txBody>
          <a:bodyPr/>
          <a:lstStyle/>
          <a:p>
            <a:fld id="{C896265C-861C-3442-8EF5-8DF0EA85E3C1}" type="slidenum">
              <a:rPr lang="en-GB" sz="1800" smtClean="0">
                <a:solidFill>
                  <a:prstClr val="black">
                    <a:tint val="75000"/>
                  </a:prstClr>
                </a:solidFill>
              </a:rPr>
            </a:fld>
            <a:endParaRPr lang="en-GB" sz="1800">
              <a:solidFill>
                <a:prstClr val="black">
                  <a:tint val="75000"/>
                </a:prstClr>
              </a:solidFill>
            </a:endParaRPr>
          </a:p>
        </p:txBody>
      </p:sp>
      <p:sp>
        <p:nvSpPr>
          <p:cNvPr id="3" name="Text Placeholder 2"/>
          <p:cNvSpPr>
            <a:spLocks noGrp="1"/>
          </p:cNvSpPr>
          <p:nvPr>
            <p:ph type="body" sz="quarter" idx="11"/>
          </p:nvPr>
        </p:nvSpPr>
        <p:spPr/>
        <p:txBody>
          <a:bodyPr/>
          <a:lstStyle/>
          <a:p>
            <a:r>
              <a:rPr lang="en-GB"/>
              <a:t>2h – Transport – Humans</a:t>
            </a:r>
            <a:endParaRPr lang="en-GB"/>
          </a:p>
        </p:txBody>
      </p:sp>
      <p:sp>
        <p:nvSpPr>
          <p:cNvPr id="4" name="Text Placeholder 3"/>
          <p:cNvSpPr>
            <a:spLocks noGrp="1"/>
          </p:cNvSpPr>
          <p:nvPr>
            <p:ph type="body" sz="quarter" idx="12"/>
          </p:nvPr>
        </p:nvSpPr>
        <p:spPr/>
        <p:txBody>
          <a:bodyPr/>
          <a:lstStyle/>
          <a:p>
            <a:r>
              <a:rPr lang="en-GB"/>
              <a:t>Blood vessels</a:t>
            </a:r>
            <a:endParaRPr lang="en-GB"/>
          </a:p>
        </p:txBody>
      </p:sp>
      <p:sp>
        <p:nvSpPr>
          <p:cNvPr id="5" name="Content Placeholder 4"/>
          <p:cNvSpPr>
            <a:spLocks noGrp="1"/>
          </p:cNvSpPr>
          <p:nvPr>
            <p:ph idx="1"/>
          </p:nvPr>
        </p:nvSpPr>
        <p:spPr>
          <a:xfrm>
            <a:off x="128267" y="1725444"/>
            <a:ext cx="8808723" cy="3996000"/>
          </a:xfrm>
        </p:spPr>
        <p:txBody>
          <a:bodyPr>
            <a:normAutofit/>
          </a:bodyPr>
          <a:lstStyle/>
          <a:p>
            <a:r>
              <a:rPr lang="en-US" sz="2100"/>
              <a:t>Blood flows to almost every single cell in the body.</a:t>
            </a:r>
            <a:endParaRPr lang="en-US" sz="2100"/>
          </a:p>
          <a:p>
            <a:r>
              <a:rPr lang="en-US" sz="2100"/>
              <a:t>It does this through a complex network of blood vessels. </a:t>
            </a:r>
            <a:endParaRPr lang="en-US" sz="2100"/>
          </a:p>
          <a:p>
            <a:r>
              <a:rPr lang="en-US" sz="2100"/>
              <a:t>There are three types: </a:t>
            </a:r>
            <a:r>
              <a:rPr lang="en-US" sz="2100" b="1">
                <a:solidFill>
                  <a:srgbClr val="77933C"/>
                </a:solidFill>
              </a:rPr>
              <a:t>Arteries</a:t>
            </a:r>
            <a:r>
              <a:rPr lang="zh-CN" altLang="en-US" sz="2100" b="1">
                <a:solidFill>
                  <a:srgbClr val="77933C"/>
                </a:solidFill>
              </a:rPr>
              <a:t>动脉</a:t>
            </a:r>
            <a:r>
              <a:rPr lang="en-US" sz="2100" b="1">
                <a:solidFill>
                  <a:srgbClr val="77933C"/>
                </a:solidFill>
              </a:rPr>
              <a:t>,arteriole</a:t>
            </a:r>
            <a:r>
              <a:rPr lang="zh-CN" altLang="en-US" sz="2100" b="1">
                <a:solidFill>
                  <a:srgbClr val="77933C"/>
                </a:solidFill>
              </a:rPr>
              <a:t>小动脉、</a:t>
            </a:r>
            <a:r>
              <a:rPr lang="en-US" sz="2100" b="1">
                <a:solidFill>
                  <a:srgbClr val="77933C"/>
                </a:solidFill>
              </a:rPr>
              <a:t> veins</a:t>
            </a:r>
            <a:r>
              <a:rPr lang="zh-CN" altLang="en-US" sz="2100" b="1">
                <a:solidFill>
                  <a:srgbClr val="77933C"/>
                </a:solidFill>
              </a:rPr>
              <a:t>静脉、</a:t>
            </a:r>
            <a:r>
              <a:rPr lang="en-US" altLang="zh-CN" sz="2100" b="1">
                <a:solidFill>
                  <a:srgbClr val="77933C"/>
                </a:solidFill>
              </a:rPr>
              <a:t>venule</a:t>
            </a:r>
            <a:r>
              <a:rPr lang="zh-CN" altLang="en-US" sz="2100" b="1">
                <a:solidFill>
                  <a:srgbClr val="77933C"/>
                </a:solidFill>
              </a:rPr>
              <a:t>小静脉</a:t>
            </a:r>
            <a:r>
              <a:rPr lang="en-US" sz="2100" b="1">
                <a:solidFill>
                  <a:srgbClr val="77933C"/>
                </a:solidFill>
              </a:rPr>
              <a:t> and capillaries</a:t>
            </a:r>
            <a:r>
              <a:rPr lang="zh-CN" altLang="en-US" sz="2100" b="1">
                <a:solidFill>
                  <a:srgbClr val="77933C"/>
                </a:solidFill>
              </a:rPr>
              <a:t>毛细血管</a:t>
            </a:r>
            <a:r>
              <a:rPr lang="en-US" sz="2100" b="1">
                <a:solidFill>
                  <a:srgbClr val="77933C"/>
                </a:solidFill>
              </a:rPr>
              <a:t>.</a:t>
            </a:r>
            <a:endParaRPr lang="en-US" sz="2100" b="1">
              <a:solidFill>
                <a:srgbClr val="77933C"/>
              </a:solidFill>
            </a:endParaRPr>
          </a:p>
          <a:p>
            <a:pPr marL="0" indent="0">
              <a:buNone/>
            </a:pPr>
            <a:endParaRPr lang="en-US" sz="2100"/>
          </a:p>
        </p:txBody>
      </p:sp>
      <p:sp>
        <p:nvSpPr>
          <p:cNvPr id="2" name="TextBox 1"/>
          <p:cNvSpPr txBox="1"/>
          <p:nvPr/>
        </p:nvSpPr>
        <p:spPr>
          <a:xfrm>
            <a:off x="3719510" y="5236211"/>
            <a:ext cx="4927600" cy="645160"/>
          </a:xfrm>
          <a:prstGeom prst="rect">
            <a:avLst/>
          </a:prstGeom>
          <a:solidFill>
            <a:schemeClr val="accent3">
              <a:lumMod val="75000"/>
            </a:schemeClr>
          </a:solidFill>
        </p:spPr>
        <p:txBody>
          <a:bodyPr wrap="square" rtlCol="0">
            <a:spAutoFit/>
          </a:bodyPr>
          <a:lstStyle/>
          <a:p>
            <a:pPr algn="ctr" defTabSz="608965"/>
            <a:r>
              <a:rPr lang="en-US" sz="1800">
                <a:ln w="18415" cmpd="sng">
                  <a:solidFill>
                    <a:srgbClr val="FFFFFF"/>
                  </a:solidFill>
                  <a:prstDash val="solid"/>
                </a:ln>
                <a:solidFill>
                  <a:srgbClr val="FFFFFF"/>
                </a:solidFill>
                <a:effectLst>
                  <a:outerShdw blurRad="63500" dir="3600000" algn="tl" rotWithShape="0">
                    <a:srgbClr val="000000">
                      <a:alpha val="70000"/>
                    </a:srgbClr>
                  </a:outerShdw>
                </a:effectLst>
              </a:rPr>
              <a:t>If you took them all out and put them in a line they would stretch for almost 100,000 miles</a:t>
            </a:r>
            <a:endParaRPr lang="en-US"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Rectangle 6"/>
          <p:cNvSpPr/>
          <p:nvPr/>
        </p:nvSpPr>
        <p:spPr>
          <a:xfrm rot="16200000">
            <a:off x="6776720" y="3354653"/>
            <a:ext cx="4572000" cy="275590"/>
          </a:xfrm>
          <a:prstGeom prst="rect">
            <a:avLst/>
          </a:prstGeom>
        </p:spPr>
        <p:txBody>
          <a:bodyPr>
            <a:spAutoFit/>
          </a:bodyPr>
          <a:lstStyle/>
          <a:p>
            <a:pPr defTabSz="608965"/>
            <a:r>
              <a:rPr lang="en-US" sz="600">
                <a:solidFill>
                  <a:prstClr val="black"/>
                </a:solidFill>
              </a:rPr>
              <a:t>By BodyParts3D/</a:t>
            </a:r>
            <a:r>
              <a:rPr lang="en-US" sz="600" err="1">
                <a:solidFill>
                  <a:prstClr val="black"/>
                </a:solidFill>
              </a:rPr>
              <a:t>Anatomography</a:t>
            </a:r>
            <a:r>
              <a:rPr lang="en-US" sz="600">
                <a:solidFill>
                  <a:prstClr val="black"/>
                </a:solidFill>
              </a:rPr>
              <a:t> - </a:t>
            </a:r>
            <a:r>
              <a:rPr lang="en-US" sz="600" err="1">
                <a:solidFill>
                  <a:prstClr val="black"/>
                </a:solidFill>
              </a:rPr>
              <a:t>Anatomography</a:t>
            </a:r>
            <a:r>
              <a:rPr lang="en-US" sz="600">
                <a:solidFill>
                  <a:prstClr val="black"/>
                </a:solidFill>
              </a:rPr>
              <a:t>, CC BY-SA 2.1 </a:t>
            </a:r>
            <a:r>
              <a:rPr lang="en-US" sz="600" err="1">
                <a:solidFill>
                  <a:prstClr val="black"/>
                </a:solidFill>
              </a:rPr>
              <a:t>jp</a:t>
            </a:r>
            <a:r>
              <a:rPr lang="en-US" sz="600">
                <a:solidFill>
                  <a:prstClr val="black"/>
                </a:solidFill>
              </a:rPr>
              <a:t>, </a:t>
            </a:r>
            <a:r>
              <a:rPr lang="en-US" sz="600">
                <a:solidFill>
                  <a:prstClr val="black"/>
                </a:solidFill>
                <a:hlinkClick r:id="rId2"/>
              </a:rPr>
              <a:t>https://commons.wikimedia.org/w/index.php?curid=35786381</a:t>
            </a:r>
            <a:r>
              <a:rPr lang="en-US" sz="600">
                <a:solidFill>
                  <a:prstClr val="black"/>
                </a:solidFill>
              </a:rPr>
              <a:t> </a:t>
            </a:r>
            <a:endParaRPr lang="en-US" sz="600">
              <a:solidFill>
                <a:prstClr val="black"/>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870" y="3253581"/>
            <a:ext cx="3817620" cy="206740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3810" name="标题 1143809"/>
          <p:cNvSpPr>
            <a:spLocks noGrp="1"/>
          </p:cNvSpPr>
          <p:nvPr>
            <p:ph type="title" idx="4294967295"/>
          </p:nvPr>
        </p:nvSpPr>
        <p:spPr/>
        <p:txBody>
          <a:bodyPr anchor="ctr" anchorCtr="0"/>
          <a:p>
            <a:r>
              <a:rPr lang="en-GB" altLang="zh-CN"/>
              <a:t>Guide to blood vessels</a:t>
            </a:r>
            <a:endParaRPr lang="en-GB" altLang="zh-CN"/>
          </a:p>
        </p:txBody>
      </p:sp>
      <p:pic>
        <p:nvPicPr>
          <p:cNvPr id="1143814" name="图片 1143813"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43815" name="图片 1143814"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143816" name="图片 1143815"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3073" name="图片 3072" descr="ppt/media/image26.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C896265C-861C-3442-8EF5-8DF0EA85E3C1}" type="slidenum">
              <a:rPr lang="en-GB" sz="1800" smtClean="0">
                <a:solidFill>
                  <a:prstClr val="black">
                    <a:tint val="75000"/>
                  </a:prstClr>
                </a:solidFill>
              </a:rPr>
            </a:fld>
            <a:endParaRPr lang="en-GB" sz="1800">
              <a:solidFill>
                <a:prstClr val="black">
                  <a:tint val="75000"/>
                </a:prstClr>
              </a:solidFill>
            </a:endParaRPr>
          </a:p>
        </p:txBody>
      </p:sp>
      <p:sp>
        <p:nvSpPr>
          <p:cNvPr id="3" name="Text Placeholder 2"/>
          <p:cNvSpPr>
            <a:spLocks noGrp="1"/>
          </p:cNvSpPr>
          <p:nvPr>
            <p:ph type="body" sz="quarter" idx="11"/>
          </p:nvPr>
        </p:nvSpPr>
        <p:spPr/>
        <p:txBody>
          <a:bodyPr/>
          <a:lstStyle/>
          <a:p>
            <a:r>
              <a:rPr lang="en-GB"/>
              <a:t>2h – Transport – Humans</a:t>
            </a:r>
            <a:endParaRPr lang="en-GB"/>
          </a:p>
        </p:txBody>
      </p:sp>
      <p:sp>
        <p:nvSpPr>
          <p:cNvPr id="4" name="Text Placeholder 3"/>
          <p:cNvSpPr>
            <a:spLocks noGrp="1"/>
          </p:cNvSpPr>
          <p:nvPr>
            <p:ph type="body" sz="quarter" idx="12"/>
          </p:nvPr>
        </p:nvSpPr>
        <p:spPr/>
        <p:txBody>
          <a:bodyPr/>
          <a:lstStyle/>
          <a:p>
            <a:r>
              <a:rPr lang="en-GB"/>
              <a:t>Arteries and Veins</a:t>
            </a:r>
            <a:endParaRPr lang="en-GB"/>
          </a:p>
        </p:txBody>
      </p:sp>
      <p:sp>
        <p:nvSpPr>
          <p:cNvPr id="20" name="TextBox 19"/>
          <p:cNvSpPr txBox="1"/>
          <p:nvPr/>
        </p:nvSpPr>
        <p:spPr>
          <a:xfrm>
            <a:off x="6742095" y="2907126"/>
            <a:ext cx="1505538" cy="521970"/>
          </a:xfrm>
          <a:prstGeom prst="rect">
            <a:avLst/>
          </a:prstGeom>
          <a:noFill/>
        </p:spPr>
        <p:txBody>
          <a:bodyPr wrap="square" rtlCol="0">
            <a:spAutoFit/>
          </a:bodyPr>
          <a:lstStyle/>
          <a:p>
            <a:pPr defTabSz="608965"/>
            <a:r>
              <a:rPr lang="en-US" sz="2800">
                <a:solidFill>
                  <a:prstClr val="black"/>
                </a:solidFill>
              </a:rPr>
              <a:t>Artery</a:t>
            </a:r>
            <a:endParaRPr lang="en-US" sz="2800">
              <a:solidFill>
                <a:prstClr val="black"/>
              </a:solidFill>
            </a:endParaRPr>
          </a:p>
        </p:txBody>
      </p:sp>
      <p:grpSp>
        <p:nvGrpSpPr>
          <p:cNvPr id="5" name="组合 4"/>
          <p:cNvGrpSpPr/>
          <p:nvPr/>
        </p:nvGrpSpPr>
        <p:grpSpPr>
          <a:xfrm>
            <a:off x="557530" y="572135"/>
            <a:ext cx="7811770" cy="2690495"/>
            <a:chOff x="872" y="2585"/>
            <a:chExt cx="12302" cy="4237"/>
          </a:xfrm>
        </p:grpSpPr>
        <p:sp>
          <p:nvSpPr>
            <p:cNvPr id="9" name="Trapezoid 8"/>
            <p:cNvSpPr/>
            <p:nvPr/>
          </p:nvSpPr>
          <p:spPr>
            <a:xfrm rot="16974536">
              <a:off x="1511" y="2417"/>
              <a:ext cx="2330" cy="3608"/>
            </a:xfrm>
            <a:prstGeom prst="trapezoid">
              <a:avLst>
                <a:gd name="adj" fmla="val 11935"/>
              </a:avLst>
            </a:prstGeom>
            <a:gradFill flip="none" rotWithShape="1">
              <a:gsLst>
                <a:gs pos="17000">
                  <a:schemeClr val="accent1">
                    <a:lumMod val="75000"/>
                  </a:schemeClr>
                </a:gs>
                <a:gs pos="92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800">
                <a:solidFill>
                  <a:prstClr val="white"/>
                </a:solidFill>
              </a:endParaRPr>
            </a:p>
          </p:txBody>
        </p:sp>
        <p:sp>
          <p:nvSpPr>
            <p:cNvPr id="11" name="Oval 10"/>
            <p:cNvSpPr/>
            <p:nvPr/>
          </p:nvSpPr>
          <p:spPr>
            <a:xfrm>
              <a:off x="3435" y="3454"/>
              <a:ext cx="2357" cy="2446"/>
            </a:xfrm>
            <a:prstGeom prst="ellipse">
              <a:avLst/>
            </a:prstGeom>
            <a:solidFill>
              <a:schemeClr val="tx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800">
                <a:solidFill>
                  <a:prstClr val="white"/>
                </a:solidFill>
              </a:endParaRPr>
            </a:p>
          </p:txBody>
        </p:sp>
        <p:sp>
          <p:nvSpPr>
            <p:cNvPr id="12" name="Oval 11"/>
            <p:cNvSpPr/>
            <p:nvPr/>
          </p:nvSpPr>
          <p:spPr>
            <a:xfrm>
              <a:off x="3613" y="3607"/>
              <a:ext cx="2013" cy="2166"/>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800">
                <a:solidFill>
                  <a:prstClr val="white"/>
                </a:solidFill>
              </a:endParaRPr>
            </a:p>
          </p:txBody>
        </p:sp>
        <p:sp>
          <p:nvSpPr>
            <p:cNvPr id="13" name="Oval 12"/>
            <p:cNvSpPr/>
            <p:nvPr/>
          </p:nvSpPr>
          <p:spPr>
            <a:xfrm>
              <a:off x="3730" y="3733"/>
              <a:ext cx="1809" cy="1922"/>
            </a:xfrm>
            <a:prstGeom prst="ellipse">
              <a:avLst/>
            </a:prstGeom>
            <a:gradFill>
              <a:gsLst>
                <a:gs pos="0">
                  <a:schemeClr val="tx2">
                    <a:lumMod val="40000"/>
                    <a:lumOff val="60000"/>
                  </a:schemeClr>
                </a:gs>
                <a:gs pos="78000">
                  <a:schemeClr val="accent2">
                    <a:lumMod val="20000"/>
                    <a:lumOff val="80000"/>
                  </a:schemeClr>
                </a:gs>
              </a:gsLst>
              <a:lin ang="1620000" scaled="0"/>
            </a:gra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defTabSz="608965"/>
              <a:endParaRPr lang="en-US" sz="1800">
                <a:solidFill>
                  <a:prstClr val="white"/>
                </a:solidFill>
              </a:endParaRPr>
            </a:p>
          </p:txBody>
        </p:sp>
        <p:grpSp>
          <p:nvGrpSpPr>
            <p:cNvPr id="14" name="Group 13"/>
            <p:cNvGrpSpPr/>
            <p:nvPr/>
          </p:nvGrpSpPr>
          <p:grpSpPr>
            <a:xfrm>
              <a:off x="7815" y="3296"/>
              <a:ext cx="4920" cy="2844"/>
              <a:chOff x="4763149" y="1786090"/>
              <a:chExt cx="3123967" cy="1806248"/>
            </a:xfrm>
          </p:grpSpPr>
          <p:sp>
            <p:nvSpPr>
              <p:cNvPr id="15" name="Trapezoid 14"/>
              <p:cNvSpPr/>
              <p:nvPr/>
            </p:nvSpPr>
            <p:spPr>
              <a:xfrm rot="16974536">
                <a:off x="5168911" y="1380328"/>
                <a:ext cx="1479755" cy="2291280"/>
              </a:xfrm>
              <a:prstGeom prst="trapezoid">
                <a:avLst>
                  <a:gd name="adj" fmla="val 11935"/>
                </a:avLst>
              </a:prstGeom>
              <a:gradFill>
                <a:gsLst>
                  <a:gs pos="24000">
                    <a:schemeClr val="accent2">
                      <a:tint val="100000"/>
                      <a:shade val="100000"/>
                      <a:satMod val="130000"/>
                    </a:schemeClr>
                  </a:gs>
                  <a:gs pos="53000">
                    <a:schemeClr val="accent2">
                      <a:tint val="50000"/>
                      <a:shade val="100000"/>
                      <a:satMod val="350000"/>
                    </a:schemeClr>
                  </a:gs>
                </a:gsLst>
                <a:lin ang="21060000" scaled="0"/>
              </a:gradFill>
            </p:spPr>
            <p:style>
              <a:lnRef idx="1">
                <a:schemeClr val="accent2"/>
              </a:lnRef>
              <a:fillRef idx="3">
                <a:schemeClr val="accent2"/>
              </a:fillRef>
              <a:effectRef idx="2">
                <a:schemeClr val="accent2"/>
              </a:effectRef>
              <a:fontRef idx="minor">
                <a:schemeClr val="lt1"/>
              </a:fontRef>
            </p:style>
            <p:txBody>
              <a:bodyPr rtlCol="0" anchor="ctr"/>
              <a:lstStyle/>
              <a:p>
                <a:pPr algn="ctr" defTabSz="608965"/>
                <a:endParaRPr lang="en-US" sz="1800">
                  <a:solidFill>
                    <a:prstClr val="white"/>
                  </a:solidFill>
                </a:endParaRPr>
              </a:p>
            </p:txBody>
          </p:sp>
          <p:sp>
            <p:nvSpPr>
              <p:cNvPr id="16" name="Oval 15"/>
              <p:cNvSpPr/>
              <p:nvPr/>
            </p:nvSpPr>
            <p:spPr>
              <a:xfrm>
                <a:off x="6390586" y="2039125"/>
                <a:ext cx="1496530" cy="1553213"/>
              </a:xfrm>
              <a:prstGeom prst="ellipse">
                <a:avLst/>
              </a:prstGeom>
              <a:solidFill>
                <a:srgbClr val="800000"/>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800">
                  <a:solidFill>
                    <a:prstClr val="white"/>
                  </a:solidFill>
                </a:endParaRPr>
              </a:p>
            </p:txBody>
          </p:sp>
          <p:sp>
            <p:nvSpPr>
              <p:cNvPr id="17" name="Oval 16"/>
              <p:cNvSpPr/>
              <p:nvPr/>
            </p:nvSpPr>
            <p:spPr>
              <a:xfrm>
                <a:off x="6503837" y="2136202"/>
                <a:ext cx="1278118" cy="137524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608965"/>
                <a:endParaRPr lang="en-US" sz="1800">
                  <a:solidFill>
                    <a:prstClr val="white"/>
                  </a:solidFill>
                </a:endParaRPr>
              </a:p>
            </p:txBody>
          </p:sp>
          <p:sp>
            <p:nvSpPr>
              <p:cNvPr id="18" name="Oval 17"/>
              <p:cNvSpPr/>
              <p:nvPr/>
            </p:nvSpPr>
            <p:spPr>
              <a:xfrm>
                <a:off x="6948751" y="2621580"/>
                <a:ext cx="372111" cy="388303"/>
              </a:xfrm>
              <a:prstGeom prst="ellipse">
                <a:avLst/>
              </a:prstGeom>
              <a:gradFill>
                <a:gsLst>
                  <a:gs pos="0">
                    <a:schemeClr val="accent2"/>
                  </a:gs>
                  <a:gs pos="78000">
                    <a:schemeClr val="accent2">
                      <a:lumMod val="20000"/>
                      <a:lumOff val="80000"/>
                    </a:schemeClr>
                  </a:gs>
                </a:gsLst>
                <a:lin ang="1620000" scaled="0"/>
              </a:gra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defTabSz="608965"/>
                <a:endParaRPr lang="en-US" sz="1800">
                  <a:solidFill>
                    <a:prstClr val="white"/>
                  </a:solidFill>
                </a:endParaRPr>
              </a:p>
            </p:txBody>
          </p:sp>
        </p:grpSp>
        <p:sp>
          <p:nvSpPr>
            <p:cNvPr id="19" name="TextBox 18"/>
            <p:cNvSpPr txBox="1"/>
            <p:nvPr/>
          </p:nvSpPr>
          <p:spPr>
            <a:xfrm>
              <a:off x="4112" y="6000"/>
              <a:ext cx="1427" cy="822"/>
            </a:xfrm>
            <a:prstGeom prst="rect">
              <a:avLst/>
            </a:prstGeom>
            <a:noFill/>
          </p:spPr>
          <p:txBody>
            <a:bodyPr wrap="square" rtlCol="0">
              <a:spAutoFit/>
            </a:bodyPr>
            <a:lstStyle/>
            <a:p>
              <a:pPr defTabSz="608965"/>
              <a:r>
                <a:rPr lang="en-US" sz="2800">
                  <a:solidFill>
                    <a:prstClr val="black"/>
                  </a:solidFill>
                </a:rPr>
                <a:t>Vein</a:t>
              </a:r>
              <a:endParaRPr lang="en-US" sz="2800">
                <a:solidFill>
                  <a:prstClr val="black"/>
                </a:solidFill>
              </a:endParaRPr>
            </a:p>
          </p:txBody>
        </p:sp>
        <p:cxnSp>
          <p:nvCxnSpPr>
            <p:cNvPr id="21" name="Straight Arrow Connector 20"/>
            <p:cNvCxnSpPr/>
            <p:nvPr/>
          </p:nvCxnSpPr>
          <p:spPr>
            <a:xfrm flipH="1">
              <a:off x="11638" y="3114"/>
              <a:ext cx="666" cy="11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11964" y="2585"/>
              <a:ext cx="1210" cy="580"/>
            </a:xfrm>
            <a:prstGeom prst="rect">
              <a:avLst/>
            </a:prstGeom>
            <a:noFill/>
          </p:spPr>
          <p:txBody>
            <a:bodyPr wrap="square" rtlCol="0">
              <a:spAutoFit/>
            </a:bodyPr>
            <a:lstStyle/>
            <a:p>
              <a:pPr defTabSz="608965"/>
              <a:r>
                <a:rPr lang="en-US" sz="1800">
                  <a:solidFill>
                    <a:prstClr val="black"/>
                  </a:solidFill>
                </a:rPr>
                <a:t>Wall</a:t>
              </a:r>
              <a:endParaRPr lang="en-US" sz="1800">
                <a:solidFill>
                  <a:prstClr val="black"/>
                </a:solidFill>
              </a:endParaRPr>
            </a:p>
          </p:txBody>
        </p:sp>
        <p:cxnSp>
          <p:nvCxnSpPr>
            <p:cNvPr id="23" name="Straight Arrow Connector 22"/>
            <p:cNvCxnSpPr/>
            <p:nvPr/>
          </p:nvCxnSpPr>
          <p:spPr>
            <a:xfrm flipH="1">
              <a:off x="4708" y="3261"/>
              <a:ext cx="666" cy="11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5187" y="2680"/>
              <a:ext cx="1588" cy="580"/>
            </a:xfrm>
            <a:prstGeom prst="rect">
              <a:avLst/>
            </a:prstGeom>
            <a:noFill/>
          </p:spPr>
          <p:txBody>
            <a:bodyPr wrap="square" rtlCol="0">
              <a:spAutoFit/>
            </a:bodyPr>
            <a:lstStyle/>
            <a:p>
              <a:pPr defTabSz="608965"/>
              <a:r>
                <a:rPr lang="en-US" sz="1800">
                  <a:solidFill>
                    <a:prstClr val="black"/>
                  </a:solidFill>
                </a:rPr>
                <a:t>Lumen</a:t>
              </a:r>
              <a:endParaRPr lang="en-US" sz="1800">
                <a:solidFill>
                  <a:prstClr val="black"/>
                </a:solidFill>
              </a:endParaRPr>
            </a:p>
          </p:txBody>
        </p:sp>
      </p:grpSp>
      <p:sp>
        <p:nvSpPr>
          <p:cNvPr id="25" name="TextBox 24"/>
          <p:cNvSpPr txBox="1"/>
          <p:nvPr/>
        </p:nvSpPr>
        <p:spPr>
          <a:xfrm>
            <a:off x="65613" y="3543807"/>
            <a:ext cx="4240323" cy="20612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81000" indent="-381000" defTabSz="608965">
              <a:buFont typeface="Arial" panose="020B0604020202020204"/>
              <a:buChar char="•"/>
            </a:pPr>
            <a:r>
              <a:rPr lang="en-US" sz="1600">
                <a:solidFill>
                  <a:prstClr val="black"/>
                </a:solidFill>
              </a:rPr>
              <a:t>Thin wall with </a:t>
            </a:r>
            <a:r>
              <a:rPr lang="en-US" sz="1600">
                <a:solidFill>
                  <a:prstClr val="black"/>
                </a:solidFill>
                <a:highlight>
                  <a:srgbClr val="FFFF00"/>
                </a:highlight>
              </a:rPr>
              <a:t>little smooth muscle and elastic</a:t>
            </a:r>
            <a:r>
              <a:rPr lang="en-US" sz="1600">
                <a:solidFill>
                  <a:prstClr val="black"/>
                </a:solidFill>
              </a:rPr>
              <a:t> tissue</a:t>
            </a:r>
            <a:r>
              <a:rPr lang="zh-CN" altLang="en-US" sz="1600">
                <a:solidFill>
                  <a:prstClr val="black"/>
                </a:solidFill>
                <a:ea typeface="宋体" panose="02010600030101010101" pitchFamily="2" charset="-122"/>
              </a:rPr>
              <a:t>，</a:t>
            </a:r>
            <a:r>
              <a:rPr lang="en-US" altLang="zh-CN" sz="1600">
                <a:solidFill>
                  <a:prstClr val="black"/>
                </a:solidFill>
                <a:ea typeface="宋体" panose="02010600030101010101" pitchFamily="2" charset="-122"/>
              </a:rPr>
              <a:t>collagen fiber</a:t>
            </a:r>
            <a:endParaRPr lang="en-US" sz="1600">
              <a:solidFill>
                <a:prstClr val="black"/>
              </a:solidFill>
            </a:endParaRPr>
          </a:p>
          <a:p>
            <a:pPr marL="381000" indent="-381000" defTabSz="608965">
              <a:buFont typeface="Arial" panose="020B0604020202020204"/>
              <a:buChar char="•"/>
            </a:pPr>
            <a:r>
              <a:rPr lang="en-US" sz="1600">
                <a:solidFill>
                  <a:prstClr val="black"/>
                </a:solidFill>
              </a:rPr>
              <a:t>Large lumen</a:t>
            </a:r>
            <a:endParaRPr lang="en-US" sz="1600">
              <a:solidFill>
                <a:prstClr val="black"/>
              </a:solidFill>
            </a:endParaRPr>
          </a:p>
          <a:p>
            <a:pPr marL="381000" indent="-381000" defTabSz="608965">
              <a:buFont typeface="Arial" panose="020B0604020202020204"/>
              <a:buChar char="•"/>
            </a:pPr>
            <a:r>
              <a:rPr lang="en-US" sz="1600">
                <a:solidFill>
                  <a:prstClr val="black"/>
                </a:solidFill>
              </a:rPr>
              <a:t>Carrying blood back to the heart.</a:t>
            </a:r>
            <a:endParaRPr lang="en-US" sz="1600">
              <a:solidFill>
                <a:prstClr val="black"/>
              </a:solidFill>
            </a:endParaRPr>
          </a:p>
          <a:p>
            <a:pPr marL="381000" indent="-381000" defTabSz="608965">
              <a:buFont typeface="Arial" panose="020B0604020202020204"/>
              <a:buChar char="•"/>
            </a:pPr>
            <a:r>
              <a:rPr lang="en-US" sz="1600">
                <a:solidFill>
                  <a:prstClr val="black"/>
                </a:solidFill>
              </a:rPr>
              <a:t>Contains valves.</a:t>
            </a:r>
            <a:endParaRPr lang="en-US" sz="1600">
              <a:solidFill>
                <a:prstClr val="black"/>
              </a:solidFill>
            </a:endParaRPr>
          </a:p>
          <a:p>
            <a:pPr marL="381000" indent="-381000" defTabSz="608965">
              <a:buFont typeface="Arial" panose="020B0604020202020204"/>
              <a:buChar char="•"/>
            </a:pPr>
            <a:r>
              <a:rPr lang="en-US" sz="1600">
                <a:solidFill>
                  <a:prstClr val="black"/>
                </a:solidFill>
              </a:rPr>
              <a:t>deoxygenated </a:t>
            </a:r>
            <a:r>
              <a:rPr lang="en-US" sz="1600">
                <a:solidFill>
                  <a:prstClr val="black"/>
                </a:solidFill>
              </a:rPr>
              <a:t>blood</a:t>
            </a:r>
            <a:endParaRPr lang="en-US" sz="1600">
              <a:solidFill>
                <a:prstClr val="black"/>
              </a:solidFill>
            </a:endParaRPr>
          </a:p>
        </p:txBody>
      </p:sp>
      <p:sp>
        <p:nvSpPr>
          <p:cNvPr id="26" name="TextBox 25"/>
          <p:cNvSpPr txBox="1"/>
          <p:nvPr/>
        </p:nvSpPr>
        <p:spPr>
          <a:xfrm>
            <a:off x="4562990" y="3506342"/>
            <a:ext cx="4469250" cy="169164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81000" indent="-381000" defTabSz="608965">
              <a:buFont typeface="Arial" panose="020B0604020202020204"/>
              <a:buChar char="•"/>
            </a:pPr>
            <a:r>
              <a:rPr lang="en-US" sz="1600">
                <a:solidFill>
                  <a:prstClr val="black"/>
                </a:solidFill>
              </a:rPr>
              <a:t>Thick wall with </a:t>
            </a:r>
            <a:r>
              <a:rPr lang="en-US" sz="1600">
                <a:solidFill>
                  <a:prstClr val="black"/>
                </a:solidFill>
                <a:highlight>
                  <a:srgbClr val="FFFF00"/>
                </a:highlight>
              </a:rPr>
              <a:t>lots of smooth muscle fibres and elastic tissue.</a:t>
            </a:r>
            <a:r>
              <a:rPr lang="en-US" altLang="zh-CN" sz="1600">
                <a:solidFill>
                  <a:prstClr val="black"/>
                </a:solidFill>
                <a:highlight>
                  <a:srgbClr val="FFFF00"/>
                </a:highlight>
                <a:ea typeface="宋体" panose="02010600030101010101" pitchFamily="2" charset="-122"/>
                <a:sym typeface="+mn-ea"/>
              </a:rPr>
              <a:t>collagen fiber</a:t>
            </a:r>
            <a:endParaRPr lang="en-US" sz="1600">
              <a:solidFill>
                <a:prstClr val="black"/>
              </a:solidFill>
              <a:highlight>
                <a:srgbClr val="FFFF00"/>
              </a:highlight>
            </a:endParaRPr>
          </a:p>
          <a:p>
            <a:pPr marL="381000" indent="-381000" defTabSz="608965">
              <a:buFont typeface="Arial" panose="020B0604020202020204"/>
              <a:buChar char="•"/>
            </a:pPr>
            <a:r>
              <a:rPr lang="en-US" sz="1600">
                <a:solidFill>
                  <a:prstClr val="black"/>
                </a:solidFill>
              </a:rPr>
              <a:t>Small lumen</a:t>
            </a:r>
            <a:endParaRPr lang="en-US" sz="1600">
              <a:solidFill>
                <a:prstClr val="black"/>
              </a:solidFill>
            </a:endParaRPr>
          </a:p>
          <a:p>
            <a:pPr marL="381000" indent="-381000" defTabSz="608965">
              <a:buFont typeface="Arial" panose="020B0604020202020204"/>
              <a:buChar char="•"/>
            </a:pPr>
            <a:r>
              <a:rPr lang="en-US" sz="1600">
                <a:solidFill>
                  <a:prstClr val="black"/>
                </a:solidFill>
              </a:rPr>
              <a:t>Carrying blood away from heart.</a:t>
            </a:r>
            <a:endParaRPr lang="en-US" sz="1600">
              <a:solidFill>
                <a:prstClr val="black"/>
              </a:solidFill>
            </a:endParaRPr>
          </a:p>
          <a:p>
            <a:pPr marL="381000" indent="-381000" defTabSz="608965">
              <a:buFont typeface="Arial" panose="020B0604020202020204"/>
              <a:buChar char="•"/>
            </a:pPr>
            <a:r>
              <a:rPr lang="en-US" sz="1600">
                <a:solidFill>
                  <a:prstClr val="black"/>
                </a:solidFill>
              </a:rPr>
              <a:t>oxygenated </a:t>
            </a:r>
            <a:r>
              <a:rPr lang="en-US" sz="1600">
                <a:solidFill>
                  <a:prstClr val="black"/>
                </a:solidFill>
              </a:rPr>
              <a:t>blood</a:t>
            </a:r>
            <a:endParaRPr lang="en-US" sz="1600">
              <a:solidFill>
                <a:prstClr val="black"/>
              </a:solidFill>
            </a:endParaRPr>
          </a:p>
        </p:txBody>
      </p:sp>
      <p:pic>
        <p:nvPicPr>
          <p:cNvPr id="104" name="图片 103"/>
          <p:cNvPicPr/>
          <p:nvPr>
            <p:custDataLst>
              <p:tags r:id="rId1"/>
            </p:custDataLst>
          </p:nvPr>
        </p:nvPicPr>
        <p:blipFill>
          <a:blip r:embed="rId2"/>
          <a:stretch>
            <a:fillRect/>
          </a:stretch>
        </p:blipFill>
        <p:spPr>
          <a:xfrm>
            <a:off x="1162527" y="-158"/>
            <a:ext cx="6605587" cy="4643437"/>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236220" y="106680"/>
            <a:ext cx="8490109" cy="469106"/>
          </a:xfrm>
        </p:spPr>
        <p:txBody>
          <a:bodyPr lIns="90000" tIns="46800" rIns="90000" bIns="46800" rtlCol="0" anchor="t" anchorCtr="0">
            <a:normAutofit fontScale="90000"/>
          </a:bodyPr>
          <a:p>
            <a:pPr marL="0" marR="0" indent="0" algn="l" defTabSz="514350" rtl="0" eaLnBrk="1" fontAlgn="auto" latinLnBrk="0" hangingPunct="1">
              <a:lnSpc>
                <a:spcPct val="100000"/>
              </a:lnSpc>
              <a:spcBef>
                <a:spcPct val="0"/>
              </a:spcBef>
              <a:spcAft>
                <a:spcPct val="0"/>
              </a:spcAft>
              <a:buClrTx/>
              <a:buSzTx/>
              <a:buFontTx/>
              <a:buNone/>
            </a:pPr>
            <a:r>
              <a:rPr kumimoji="0" lang="en-US" altLang="zh-CN" sz="2700" b="1" i="0" u="none" strike="noStrike" kern="1200" cap="none" spc="200" normalizeH="0" baseline="0" noProof="1">
                <a:solidFill>
                  <a:schemeClr val="tx1">
                    <a:lumMod val="85000"/>
                    <a:lumOff val="15000"/>
                  </a:schemeClr>
                </a:solidFill>
                <a:highlight>
                  <a:srgbClr val="FFFF00"/>
                </a:highlight>
                <a:uFillTx/>
                <a:latin typeface="Times New Roman" panose="02020603050405020304" pitchFamily="18" charset="0"/>
                <a:ea typeface="幼圆" panose="02010509060101010101" pitchFamily="49" charset="-122"/>
                <a:cs typeface="+mj-cs"/>
                <a:sym typeface="微软雅黑" panose="020B0503020204020204" charset="-122"/>
              </a:rPr>
              <a:t>Capillaries</a:t>
            </a:r>
            <a:endParaRPr kumimoji="0" lang="en-US" altLang="zh-CN" sz="2700" b="1" i="0" u="none" strike="noStrike" kern="1200" cap="none" spc="200" normalizeH="0" baseline="0" noProof="1">
              <a:solidFill>
                <a:schemeClr val="tx1">
                  <a:lumMod val="85000"/>
                  <a:lumOff val="15000"/>
                </a:schemeClr>
              </a:solidFill>
              <a:highlight>
                <a:srgbClr val="FFFF00"/>
              </a:highlight>
              <a:uFillTx/>
              <a:latin typeface="Times New Roman" panose="02020603050405020304" pitchFamily="18" charset="0"/>
              <a:ea typeface="幼圆" panose="02010509060101010101" pitchFamily="49" charset="-122"/>
              <a:cs typeface="+mj-cs"/>
              <a:sym typeface="微软雅黑" panose="020B0503020204020204" charset="-122"/>
            </a:endParaRPr>
          </a:p>
        </p:txBody>
      </p:sp>
      <p:sp>
        <p:nvSpPr>
          <p:cNvPr id="30722" name="内容占位符 2"/>
          <p:cNvSpPr>
            <a:spLocks noGrp="1"/>
          </p:cNvSpPr>
          <p:nvPr>
            <p:ph idx="1"/>
          </p:nvPr>
        </p:nvSpPr>
        <p:spPr>
          <a:xfrm>
            <a:off x="48578" y="807879"/>
            <a:ext cx="8471535" cy="3758089"/>
          </a:xfrm>
        </p:spPr>
        <p:txBody>
          <a:bodyPr lIns="90000" tIns="46800" rIns="90000" bIns="46800" rtlCol="0" anchor="t">
            <a:normAutofit/>
          </a:bodyPr>
          <a:p>
            <a:pPr marR="0" algn="l" defTabSz="514350" rtl="0" eaLnBrk="1" fontAlgn="auto" latinLnBrk="0" hangingPunct="1">
              <a:lnSpc>
                <a:spcPct val="100000"/>
              </a:lnSpc>
              <a:spcBef>
                <a:spcPts val="0"/>
              </a:spcBef>
              <a:spcAft>
                <a:spcPts val="1000"/>
              </a:spcAft>
              <a:buClrTx/>
              <a:buSzTx/>
            </a:pPr>
            <a:r>
              <a:rPr kumimoji="0" lang="en-US" altLang="zh-CN" sz="2400" b="0" i="0" u="none" strike="noStrike" kern="1200" cap="none" spc="150" normalizeH="0" baseline="0" noProof="1">
                <a:solidFill>
                  <a:schemeClr val="tx1">
                    <a:lumMod val="85000"/>
                    <a:lumOff val="15000"/>
                  </a:schemeClr>
                </a:solidFill>
                <a:uFillTx/>
                <a:latin typeface="Times New Roman" panose="02020603050405020304" pitchFamily="18" charset="0"/>
                <a:ea typeface="幼圆" panose="02010509060101010101" pitchFamily="49" charset="-122"/>
                <a:cs typeface="+mn-cs"/>
                <a:sym typeface="微软雅黑" panose="020B0503020204020204" charset="-122"/>
              </a:rPr>
              <a:t>The </a:t>
            </a:r>
            <a:r>
              <a:rPr kumimoji="0" lang="en-US" altLang="zh-CN" sz="2400" b="0" i="0" u="none" strike="noStrike" kern="1200" cap="none" spc="150" normalizeH="0" baseline="0" noProof="1">
                <a:solidFill>
                  <a:srgbClr val="FF0000"/>
                </a:solidFill>
                <a:uFillTx/>
                <a:latin typeface="Times New Roman" panose="02020603050405020304" pitchFamily="18" charset="0"/>
                <a:ea typeface="幼圆" panose="02010509060101010101" pitchFamily="49" charset="-122"/>
                <a:cs typeface="+mn-cs"/>
                <a:sym typeface="微软雅黑" panose="020B0503020204020204" charset="-122"/>
              </a:rPr>
              <a:t>tiniest</a:t>
            </a:r>
            <a:r>
              <a:rPr kumimoji="0" lang="en-US" altLang="zh-CN" sz="2400" b="0" i="0" u="none" strike="noStrike" kern="1200" cap="none" spc="150" normalizeH="0" baseline="0" noProof="1">
                <a:solidFill>
                  <a:schemeClr val="tx1">
                    <a:lumMod val="85000"/>
                    <a:lumOff val="15000"/>
                  </a:schemeClr>
                </a:solidFill>
                <a:uFillTx/>
                <a:latin typeface="Times New Roman" panose="02020603050405020304" pitchFamily="18" charset="0"/>
                <a:ea typeface="幼圆" panose="02010509060101010101" pitchFamily="49" charset="-122"/>
                <a:cs typeface="+mn-cs"/>
                <a:sym typeface="微软雅黑" panose="020B0503020204020204" charset="-122"/>
              </a:rPr>
              <a:t> blood vessels (7μm).</a:t>
            </a:r>
            <a:endParaRPr kumimoji="0" lang="en-US" altLang="zh-CN" sz="2400" b="0" i="0" u="none" strike="noStrike" kern="1200" cap="none" spc="150" normalizeH="0" baseline="0" noProof="1">
              <a:solidFill>
                <a:schemeClr val="tx1">
                  <a:lumMod val="85000"/>
                  <a:lumOff val="15000"/>
                </a:schemeClr>
              </a:solidFill>
              <a:uFillTx/>
              <a:latin typeface="Times New Roman" panose="02020603050405020304" pitchFamily="18" charset="0"/>
              <a:ea typeface="幼圆" panose="02010509060101010101" pitchFamily="49" charset="-122"/>
              <a:cs typeface="+mn-cs"/>
              <a:sym typeface="微软雅黑" panose="020B0503020204020204" charset="-122"/>
            </a:endParaRPr>
          </a:p>
          <a:p>
            <a:pPr defTabSz="514350">
              <a:lnSpc>
                <a:spcPct val="100000"/>
              </a:lnSpc>
            </a:pPr>
            <a:r>
              <a:rPr lang="en-US" altLang="zh-CN" sz="2400" spc="150">
                <a:latin typeface="Times New Roman" panose="02020603050405020304" pitchFamily="18" charset="0"/>
                <a:ea typeface="幼圆" panose="02010509060101010101" pitchFamily="49" charset="-122"/>
                <a:sym typeface="微软雅黑" panose="020B0503020204020204" charset="-122"/>
              </a:rPr>
              <a:t>The capillary wall is </a:t>
            </a:r>
            <a:r>
              <a:rPr lang="en-US" altLang="zh-CN" sz="2400" spc="150">
                <a:solidFill>
                  <a:srgbClr val="FF0000"/>
                </a:solidFill>
                <a:uFillTx/>
                <a:latin typeface="Times New Roman" panose="02020603050405020304" pitchFamily="18" charset="0"/>
                <a:ea typeface="幼圆" panose="02010509060101010101" pitchFamily="49" charset="-122"/>
                <a:sym typeface="微软雅黑" panose="020B0503020204020204" charset="-122"/>
              </a:rPr>
              <a:t>one cell thick</a:t>
            </a:r>
            <a:endParaRPr lang="en-US" altLang="zh-CN" sz="2400" kern="1200" spc="150" normalizeH="0" baseline="0">
              <a:solidFill>
                <a:srgbClr val="FF0000"/>
              </a:solidFill>
              <a:latin typeface="Times New Roman" panose="02020603050405020304" pitchFamily="18" charset="0"/>
              <a:ea typeface="幼圆" panose="02010509060101010101" pitchFamily="49" charset="-122"/>
              <a:cs typeface="+mn-cs"/>
              <a:sym typeface="微软雅黑" panose="020B0503020204020204" charset="-122"/>
            </a:endParaRPr>
          </a:p>
          <a:p>
            <a:pPr defTabSz="514350">
              <a:lnSpc>
                <a:spcPct val="100000"/>
              </a:lnSpc>
            </a:pPr>
            <a:r>
              <a:rPr lang="en-US" altLang="zh-CN" sz="2400" spc="150">
                <a:latin typeface="Times New Roman" panose="02020603050405020304" pitchFamily="18" charset="0"/>
                <a:ea typeface="幼圆" panose="02010509060101010101" pitchFamily="49" charset="-122"/>
                <a:sym typeface="微软雅黑" panose="020B0503020204020204" charset="-122"/>
              </a:rPr>
              <a:t>The wall is </a:t>
            </a:r>
            <a:r>
              <a:rPr lang="en-US" altLang="zh-CN" sz="2400" spc="150">
                <a:solidFill>
                  <a:srgbClr val="FF0000"/>
                </a:solidFill>
                <a:latin typeface="Times New Roman" panose="02020603050405020304" pitchFamily="18" charset="0"/>
                <a:ea typeface="幼圆" panose="02010509060101010101" pitchFamily="49" charset="-122"/>
                <a:sym typeface="微软雅黑" panose="020B0503020204020204" charset="-122"/>
              </a:rPr>
              <a:t>permeable</a:t>
            </a:r>
            <a:r>
              <a:rPr lang="en-US" altLang="zh-CN" sz="2400" spc="150">
                <a:latin typeface="Times New Roman" panose="02020603050405020304" pitchFamily="18" charset="0"/>
                <a:ea typeface="幼圆" panose="02010509060101010101" pitchFamily="49" charset="-122"/>
                <a:sym typeface="微软雅黑" panose="020B0503020204020204" charset="-122"/>
              </a:rPr>
              <a:t> and allow substances to exchange</a:t>
            </a:r>
            <a:endParaRPr lang="en-US" altLang="zh-CN" sz="2400" spc="150">
              <a:latin typeface="Times New Roman" panose="02020603050405020304" pitchFamily="18" charset="0"/>
              <a:ea typeface="幼圆" panose="02010509060101010101" pitchFamily="49" charset="-122"/>
              <a:sym typeface="微软雅黑" panose="020B0503020204020204" charset="-122"/>
            </a:endParaRPr>
          </a:p>
          <a:p>
            <a:pPr defTabSz="514350">
              <a:lnSpc>
                <a:spcPct val="100000"/>
              </a:lnSpc>
            </a:pPr>
            <a:r>
              <a:rPr lang="en-US" altLang="zh-CN" sz="2400" spc="150">
                <a:latin typeface="Times New Roman" panose="02020603050405020304" pitchFamily="18" charset="0"/>
                <a:ea typeface="幼圆" panose="02010509060101010101" pitchFamily="49" charset="-122"/>
                <a:sym typeface="微软雅黑" panose="020B0503020204020204" charset="-122"/>
              </a:rPr>
              <a:t>lumen is one cell wide</a:t>
            </a:r>
            <a:endParaRPr lang="en-US" altLang="zh-CN" sz="2400" spc="150">
              <a:latin typeface="Times New Roman" panose="02020603050405020304" pitchFamily="18" charset="0"/>
              <a:ea typeface="幼圆" panose="02010509060101010101" pitchFamily="49" charset="-122"/>
              <a:sym typeface="微软雅黑" panose="020B0503020204020204" charset="-122"/>
            </a:endParaRPr>
          </a:p>
          <a:p>
            <a:pPr defTabSz="514350">
              <a:lnSpc>
                <a:spcPct val="100000"/>
              </a:lnSpc>
            </a:pPr>
            <a:r>
              <a:rPr lang="en-US" altLang="zh-CN" sz="2400" spc="150">
                <a:latin typeface="Times New Roman" panose="02020603050405020304" pitchFamily="18" charset="0"/>
                <a:ea typeface="幼圆" panose="02010509060101010101" pitchFamily="49" charset="-122"/>
                <a:sym typeface="微软雅黑" panose="020B0503020204020204" charset="-122"/>
              </a:rPr>
              <a:t> gaps are present between individual cells </a:t>
            </a:r>
            <a:r>
              <a:rPr lang="en-US" altLang="zh-CN" sz="2400" spc="150">
                <a:latin typeface="Times New Roman" panose="02020603050405020304" pitchFamily="18" charset="0"/>
                <a:ea typeface="幼圆" panose="02010509060101010101" pitchFamily="49" charset="-122"/>
                <a:sym typeface="微软雅黑" panose="020B0503020204020204" charset="-122"/>
              </a:rPr>
              <a:t>which allow some components of blood to seep through into spaces between cells (tissue fluid)</a:t>
            </a:r>
            <a:endParaRPr lang="en-US" altLang="zh-CN" sz="2400" spc="150">
              <a:latin typeface="Times New Roman" panose="02020603050405020304" pitchFamily="18" charset="0"/>
              <a:ea typeface="幼圆" panose="02010509060101010101" pitchFamily="49" charset="-122"/>
              <a:sym typeface="微软雅黑" panose="020B0503020204020204" charset="-122"/>
            </a:endParaRPr>
          </a:p>
        </p:txBody>
      </p:sp>
      <p:pic>
        <p:nvPicPr>
          <p:cNvPr id="32771" name="图片 3" descr="capillaries-3-sep102018-min_副本"/>
          <p:cNvPicPr>
            <a:picLocks noChangeAspect="1"/>
          </p:cNvPicPr>
          <p:nvPr/>
        </p:nvPicPr>
        <p:blipFill>
          <a:blip r:embed="rId1"/>
          <a:stretch>
            <a:fillRect/>
          </a:stretch>
        </p:blipFill>
        <p:spPr>
          <a:xfrm>
            <a:off x="3422333" y="4366737"/>
            <a:ext cx="4481512" cy="2051050"/>
          </a:xfrm>
          <a:prstGeom prst="rect">
            <a:avLst/>
          </a:prstGeom>
          <a:noFill/>
          <a:ln w="9525">
            <a:noFill/>
          </a:ln>
        </p:spPr>
      </p:pic>
      <p:pic>
        <p:nvPicPr>
          <p:cNvPr id="32772" name="图片 4"/>
          <p:cNvPicPr>
            <a:picLocks noChangeAspect="1"/>
          </p:cNvPicPr>
          <p:nvPr/>
        </p:nvPicPr>
        <p:blipFill>
          <a:blip r:embed="rId2"/>
          <a:stretch>
            <a:fillRect/>
          </a:stretch>
        </p:blipFill>
        <p:spPr>
          <a:xfrm>
            <a:off x="870744" y="4366737"/>
            <a:ext cx="2198688" cy="2051050"/>
          </a:xfrm>
          <a:prstGeom prst="rect">
            <a:avLst/>
          </a:prstGeom>
          <a:noFill/>
          <a:ln w="9525">
            <a:noFill/>
          </a:ln>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02" name="标题 1126401"/>
          <p:cNvSpPr>
            <a:spLocks noGrp="1"/>
          </p:cNvSpPr>
          <p:nvPr>
            <p:ph type="title"/>
          </p:nvPr>
        </p:nvSpPr>
        <p:spPr/>
        <p:txBody>
          <a:bodyPr anchor="ctr" anchorCtr="0"/>
          <a:p>
            <a:r>
              <a:rPr lang="en-GB" altLang="zh-CN"/>
              <a:t>Identifying blood vessels</a:t>
            </a:r>
            <a:endParaRPr lang="en-GB" altLang="zh-CN"/>
          </a:p>
        </p:txBody>
      </p:sp>
      <p:pic>
        <p:nvPicPr>
          <p:cNvPr id="1126407" name="图片 1126406"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26408" name="图片 1126407"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4097" name="图片 4096" descr="ppt/media/image3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p39</a:t>
            </a:r>
            <a:endParaRPr lang="en-US" altLang="zh-CN"/>
          </a:p>
        </p:txBody>
      </p:sp>
      <p:pic>
        <p:nvPicPr>
          <p:cNvPr id="6" name="内容占位符 5"/>
          <p:cNvPicPr>
            <a:picLocks noChangeAspect="1"/>
          </p:cNvPicPr>
          <p:nvPr>
            <p:ph idx="1"/>
            <p:custDataLst>
              <p:tags r:id="rId1"/>
            </p:custDataLst>
          </p:nvPr>
        </p:nvPicPr>
        <p:blipFill>
          <a:blip r:embed="rId2"/>
          <a:stretch>
            <a:fillRect/>
          </a:stretch>
        </p:blipFill>
        <p:spPr>
          <a:xfrm>
            <a:off x="1630045" y="530225"/>
            <a:ext cx="6381115" cy="4050665"/>
          </a:xfrm>
          <a:prstGeom prst="rect">
            <a:avLst/>
          </a:prstGeom>
        </p:spPr>
      </p:pic>
      <p:sp>
        <p:nvSpPr>
          <p:cNvPr id="7" name="文本框 6"/>
          <p:cNvSpPr txBox="1"/>
          <p:nvPr/>
        </p:nvSpPr>
        <p:spPr>
          <a:xfrm>
            <a:off x="861695" y="4580890"/>
            <a:ext cx="7615555" cy="1568450"/>
          </a:xfrm>
          <a:prstGeom prst="rect">
            <a:avLst/>
          </a:prstGeom>
          <a:noFill/>
        </p:spPr>
        <p:txBody>
          <a:bodyPr wrap="square" rtlCol="0">
            <a:spAutoFit/>
          </a:bodyPr>
          <a:p>
            <a:r>
              <a:rPr lang="en-US" altLang="zh-CN"/>
              <a:t>blood pressure</a:t>
            </a:r>
            <a:r>
              <a:rPr lang="zh-CN" altLang="en-US">
                <a:ea typeface="宋体" panose="02010600030101010101" pitchFamily="2" charset="-122"/>
              </a:rPr>
              <a:t>：</a:t>
            </a:r>
            <a:r>
              <a:rPr lang="en-US" altLang="zh-CN">
                <a:ea typeface="宋体" panose="02010600030101010101" pitchFamily="2" charset="-122"/>
              </a:rPr>
              <a:t>arteries&gt;capillaries&gt;veins</a:t>
            </a:r>
            <a:endParaRPr lang="en-US" altLang="zh-CN">
              <a:ea typeface="宋体" panose="02010600030101010101" pitchFamily="2" charset="-122"/>
            </a:endParaRPr>
          </a:p>
          <a:p>
            <a:r>
              <a:rPr lang="en-US" altLang="zh-CN">
                <a:ea typeface="宋体" panose="02010600030101010101" pitchFamily="2" charset="-122"/>
              </a:rPr>
              <a:t>velocity:arteries&gt;veins&gt;capillaries</a:t>
            </a:r>
            <a:endParaRPr lang="en-US" altLang="zh-CN">
              <a:ea typeface="宋体" panose="02010600030101010101" pitchFamily="2" charset="-122"/>
            </a:endParaRPr>
          </a:p>
          <a:p>
            <a:r>
              <a:rPr lang="en-US" altLang="zh-CN">
                <a:ea typeface="宋体" panose="02010600030101010101" pitchFamily="2" charset="-122"/>
              </a:rPr>
              <a:t>area:capillaries</a:t>
            </a:r>
            <a:endParaRPr lang="en-US" altLang="zh-CN">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1714" name="标题 1011713"/>
          <p:cNvSpPr>
            <a:spLocks noGrp="1"/>
          </p:cNvSpPr>
          <p:nvPr>
            <p:ph type="title"/>
          </p:nvPr>
        </p:nvSpPr>
        <p:spPr/>
        <p:txBody>
          <a:bodyPr anchor="ctr" anchorCtr="0"/>
          <a:p>
            <a:r>
              <a:rPr lang="en-GB" altLang="zh-CN"/>
              <a:t>Blood flow in veins</a:t>
            </a:r>
            <a:endParaRPr lang="en-GB" altLang="zh-CN"/>
          </a:p>
        </p:txBody>
      </p:sp>
      <p:pic>
        <p:nvPicPr>
          <p:cNvPr id="1011747" name="图片 1011746"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011748" name="图片 1011747"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5121" name="图片 5120" descr="ppt/media/image32.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5858" name="标题 1145857"/>
          <p:cNvSpPr>
            <a:spLocks noGrp="1"/>
          </p:cNvSpPr>
          <p:nvPr>
            <p:ph type="title"/>
          </p:nvPr>
        </p:nvSpPr>
        <p:spPr/>
        <p:txBody>
          <a:bodyPr anchor="ctr" anchorCtr="0"/>
          <a:p>
            <a:r>
              <a:rPr lang="en-GB" altLang="zh-CN"/>
              <a:t>Maintaining high blood pressure</a:t>
            </a:r>
            <a:endParaRPr lang="en-GB" altLang="zh-CN"/>
          </a:p>
        </p:txBody>
      </p:sp>
      <p:sp>
        <p:nvSpPr>
          <p:cNvPr id="1145859" name="文本框 1145858"/>
          <p:cNvSpPr txBox="1"/>
          <p:nvPr/>
        </p:nvSpPr>
        <p:spPr>
          <a:xfrm>
            <a:off x="563563" y="784225"/>
            <a:ext cx="8351837" cy="822325"/>
          </a:xfrm>
          <a:prstGeom prst="rect">
            <a:avLst/>
          </a:prstGeom>
          <a:noFill/>
          <a:ln w="9525">
            <a:noFill/>
          </a:ln>
        </p:spPr>
        <p:txBody>
          <a:bodyPr>
            <a:spAutoFit/>
          </a:bodyPr>
          <a:p>
            <a:r>
              <a:rPr lang="en-GB" altLang="zh-CN"/>
              <a:t>Blood pressure is the main force that drives blood from the heart around the body.</a:t>
            </a:r>
            <a:endParaRPr lang="en-GB" altLang="zh-CN"/>
          </a:p>
        </p:txBody>
      </p:sp>
      <p:sp>
        <p:nvSpPr>
          <p:cNvPr id="1145860" name="文本框 1145859"/>
          <p:cNvSpPr txBox="1"/>
          <p:nvPr/>
        </p:nvSpPr>
        <p:spPr>
          <a:xfrm>
            <a:off x="563563" y="1825625"/>
            <a:ext cx="8351837" cy="155257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During </a:t>
            </a:r>
            <a:r>
              <a:rPr lang="en-GB" altLang="zh-CN" b="1">
                <a:solidFill>
                  <a:srgbClr val="10BC45"/>
                </a:solidFill>
              </a:rPr>
              <a:t>systole</a:t>
            </a:r>
            <a:r>
              <a:rPr lang="en-GB" altLang="zh-CN"/>
              <a:t> (heart contraction), blood is pumped through the aorta and other arteries at high pressure. The elastic fibres of arteries enable them to expand and allow blood through.</a:t>
            </a:r>
            <a:endParaRPr lang="en-GB" altLang="zh-CN"/>
          </a:p>
        </p:txBody>
      </p:sp>
      <p:sp>
        <p:nvSpPr>
          <p:cNvPr id="1145861" name="文本框 1145860"/>
          <p:cNvSpPr txBox="1"/>
          <p:nvPr/>
        </p:nvSpPr>
        <p:spPr>
          <a:xfrm>
            <a:off x="563563" y="3565525"/>
            <a:ext cx="8351837" cy="118745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During </a:t>
            </a:r>
            <a:r>
              <a:rPr lang="en-GB" altLang="zh-CN" b="1">
                <a:solidFill>
                  <a:srgbClr val="10BC45"/>
                </a:solidFill>
              </a:rPr>
              <a:t>diastole</a:t>
            </a:r>
            <a:r>
              <a:rPr lang="en-GB" altLang="zh-CN"/>
              <a:t> (heart relaxation), the blood pressure in the arteries drops. The elastic recoil of the artery walls help force the blood on.</a:t>
            </a:r>
            <a:endParaRPr lang="en-GB" altLang="zh-CN"/>
          </a:p>
        </p:txBody>
      </p:sp>
      <p:sp>
        <p:nvSpPr>
          <p:cNvPr id="1145863" name="文本框 1145862"/>
          <p:cNvSpPr txBox="1"/>
          <p:nvPr/>
        </p:nvSpPr>
        <p:spPr>
          <a:xfrm>
            <a:off x="563563" y="4987925"/>
            <a:ext cx="8351837" cy="1187450"/>
          </a:xfrm>
          <a:prstGeom prst="rect">
            <a:avLst/>
          </a:prstGeom>
          <a:noFill/>
          <a:ln w="9525">
            <a:noFill/>
          </a:ln>
        </p:spPr>
        <p:txBody>
          <a:bodyPr>
            <a:spAutoFit/>
          </a:bodyPr>
          <a:p>
            <a:r>
              <a:rPr lang="en-GB" altLang="zh-CN"/>
              <a:t>As blood moves through smaller </a:t>
            </a:r>
            <a:r>
              <a:rPr lang="en-GB" altLang="zh-CN">
                <a:highlight>
                  <a:srgbClr val="FFFF00"/>
                </a:highlight>
              </a:rPr>
              <a:t>arterioles into capillaries, and then into venules and veins, its velocity and pressure drop continuously.</a:t>
            </a:r>
            <a:endParaRPr lang="en-GB" altLang="zh-CN">
              <a:highlight>
                <a:srgbClr val="FFFF00"/>
              </a:highlight>
            </a:endParaRPr>
          </a:p>
        </p:txBody>
      </p:sp>
      <p:pic>
        <p:nvPicPr>
          <p:cNvPr id="1145864" name="图片 1145863"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45865" name="图片 1145864"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5860"/>
                                        </p:tgtEl>
                                        <p:attrNameLst>
                                          <p:attrName>style.visibility</p:attrName>
                                        </p:attrNameLst>
                                      </p:cBhvr>
                                      <p:to>
                                        <p:strVal val="visible"/>
                                      </p:to>
                                    </p:set>
                                    <p:animEffect transition="in" filter="dissolve">
                                      <p:cBhvr>
                                        <p:cTn id="7" dur="500"/>
                                        <p:tgtEl>
                                          <p:spTgt spid="11458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5861"/>
                                        </p:tgtEl>
                                        <p:attrNameLst>
                                          <p:attrName>style.visibility</p:attrName>
                                        </p:attrNameLst>
                                      </p:cBhvr>
                                      <p:to>
                                        <p:strVal val="visible"/>
                                      </p:to>
                                    </p:set>
                                    <p:animEffect transition="in" filter="dissolve">
                                      <p:cBhvr>
                                        <p:cTn id="12" dur="500"/>
                                        <p:tgtEl>
                                          <p:spTgt spid="11458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45863"/>
                                        </p:tgtEl>
                                        <p:attrNameLst>
                                          <p:attrName>style.visibility</p:attrName>
                                        </p:attrNameLst>
                                      </p:cBhvr>
                                      <p:to>
                                        <p:strVal val="visible"/>
                                      </p:to>
                                    </p:set>
                                    <p:animEffect transition="in" filter="dissolve">
                                      <p:cBhvr>
                                        <p:cTn id="17" dur="500"/>
                                        <p:tgtEl>
                                          <p:spTgt spid="1145863"/>
                                        </p:tgtEl>
                                      </p:cBhvr>
                                    </p:animEffect>
                                  </p:childTnLst>
                                </p:cTn>
                              </p:par>
                              <p:par>
                                <p:cTn id="18" presetID="1" presetClass="entr" presetSubtype="0" fill="hold" nodeType="withEffect">
                                  <p:stCondLst>
                                    <p:cond delay="0"/>
                                  </p:stCondLst>
                                  <p:childTnLst>
                                    <p:set>
                                      <p:cBhvr>
                                        <p:cTn id="19" dur="1" fill="hold">
                                          <p:stCondLst>
                                            <p:cond delay="0"/>
                                          </p:stCondLst>
                                        </p:cTn>
                                        <p:tgtEl>
                                          <p:spTgt spid="1145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5860" grpId="0"/>
      <p:bldP spid="1145861" grpId="0"/>
      <p:bldP spid="11458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3570" name="标题 1133569"/>
          <p:cNvSpPr>
            <a:spLocks noGrp="1"/>
          </p:cNvSpPr>
          <p:nvPr>
            <p:ph type="title"/>
          </p:nvPr>
        </p:nvSpPr>
        <p:spPr/>
        <p:txBody>
          <a:bodyPr anchor="ctr" anchorCtr="0"/>
          <a:p>
            <a:r>
              <a:rPr lang="en-GB" altLang="zh-CN"/>
              <a:t>Arteries, capillaries and veins</a:t>
            </a:r>
            <a:endParaRPr lang="en-GB" altLang="zh-CN"/>
          </a:p>
        </p:txBody>
      </p:sp>
      <p:pic>
        <p:nvPicPr>
          <p:cNvPr id="1133641" name="图片 1133640"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33642" name="图片 1133641"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6145" name="图片 6144" descr="ppt/media/image3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19925" name="图片 1019924" descr="blood_cells"/>
          <p:cNvPicPr>
            <a:picLocks noChangeAspect="1"/>
          </p:cNvPicPr>
          <p:nvPr/>
        </p:nvPicPr>
        <p:blipFill>
          <a:blip r:embed="rId1"/>
          <a:stretch>
            <a:fillRect/>
          </a:stretch>
        </p:blipFill>
        <p:spPr>
          <a:xfrm>
            <a:off x="5075238" y="912813"/>
            <a:ext cx="3810000" cy="4743450"/>
          </a:xfrm>
          <a:prstGeom prst="rect">
            <a:avLst/>
          </a:prstGeom>
          <a:noFill/>
          <a:ln w="9525">
            <a:noFill/>
          </a:ln>
        </p:spPr>
      </p:pic>
      <p:sp>
        <p:nvSpPr>
          <p:cNvPr id="1019906" name="标题 1019905"/>
          <p:cNvSpPr>
            <a:spLocks noGrp="1"/>
          </p:cNvSpPr>
          <p:nvPr>
            <p:ph type="title"/>
          </p:nvPr>
        </p:nvSpPr>
        <p:spPr/>
        <p:txBody>
          <a:bodyPr anchor="ctr" anchorCtr="0"/>
          <a:p>
            <a:r>
              <a:rPr lang="en-GB" altLang="zh-CN"/>
              <a:t>What is blood?</a:t>
            </a:r>
            <a:endParaRPr lang="en-GB" altLang="zh-CN"/>
          </a:p>
        </p:txBody>
      </p:sp>
      <p:sp>
        <p:nvSpPr>
          <p:cNvPr id="1019915" name="文本框 1019914"/>
          <p:cNvSpPr txBox="1"/>
          <p:nvPr/>
        </p:nvSpPr>
        <p:spPr>
          <a:xfrm>
            <a:off x="563563" y="784225"/>
            <a:ext cx="4440237" cy="1917700"/>
          </a:xfrm>
          <a:prstGeom prst="rect">
            <a:avLst/>
          </a:prstGeom>
          <a:noFill/>
          <a:ln w="9525">
            <a:noFill/>
          </a:ln>
        </p:spPr>
        <p:txBody>
          <a:bodyPr>
            <a:spAutoFit/>
          </a:bodyPr>
          <a:p>
            <a:r>
              <a:rPr lang="en-GB" altLang="zh-CN" b="1">
                <a:solidFill>
                  <a:srgbClr val="10BC45"/>
                </a:solidFill>
              </a:rPr>
              <a:t>Blood</a:t>
            </a:r>
            <a:r>
              <a:rPr lang="en-GB" altLang="zh-CN"/>
              <a:t> is a specialized transport medium that is also considered a special type of connective tissue. An average adult has 4–6 litres of blood.</a:t>
            </a:r>
            <a:endParaRPr lang="en-GB" altLang="zh-CN"/>
          </a:p>
        </p:txBody>
      </p:sp>
      <p:sp>
        <p:nvSpPr>
          <p:cNvPr id="1019917" name="文本框 1019916"/>
          <p:cNvSpPr txBox="1"/>
          <p:nvPr/>
        </p:nvSpPr>
        <p:spPr>
          <a:xfrm>
            <a:off x="563563" y="2951163"/>
            <a:ext cx="4160837" cy="822325"/>
          </a:xfrm>
          <a:prstGeom prst="rect">
            <a:avLst/>
          </a:prstGeom>
          <a:noFill/>
          <a:ln w="9525">
            <a:noFill/>
          </a:ln>
        </p:spPr>
        <p:txBody>
          <a:bodyPr>
            <a:spAutoFit/>
          </a:bodyPr>
          <a:p>
            <a:r>
              <a:rPr lang="en-GB" altLang="zh-CN"/>
              <a:t>Blood has a range of functions such as:</a:t>
            </a:r>
            <a:endParaRPr lang="en-GB" altLang="zh-CN"/>
          </a:p>
        </p:txBody>
      </p:sp>
      <p:sp>
        <p:nvSpPr>
          <p:cNvPr id="1019918" name="文本框 1019917"/>
          <p:cNvSpPr txBox="1"/>
          <p:nvPr/>
        </p:nvSpPr>
        <p:spPr>
          <a:xfrm>
            <a:off x="563563" y="4022725"/>
            <a:ext cx="4719637" cy="156845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transport</a:t>
            </a:r>
            <a:endParaRPr lang="en-GB" altLang="zh-CN"/>
          </a:p>
          <a:p>
            <a:pPr marL="355600" indent="-355600">
              <a:buClr>
                <a:srgbClr val="10BC45"/>
              </a:buClr>
              <a:buSzPct val="80000"/>
              <a:buFont typeface="Wingdings" panose="05000000000000000000" pitchFamily="2" charset="2"/>
              <a:buChar char="l"/>
            </a:pPr>
            <a:r>
              <a:rPr lang="en-GB" altLang="zh-CN"/>
              <a:t>defence </a:t>
            </a:r>
            <a:endParaRPr lang="en-GB" altLang="zh-CN"/>
          </a:p>
          <a:p>
            <a:pPr marL="355600" indent="-355600">
              <a:buClr>
                <a:srgbClr val="10BC45"/>
              </a:buClr>
              <a:buSzPct val="80000"/>
              <a:buFont typeface="Wingdings" panose="05000000000000000000" pitchFamily="2" charset="2"/>
              <a:buChar char="l"/>
            </a:pPr>
            <a:r>
              <a:rPr lang="en-GB" altLang="zh-CN"/>
              <a:t>maintaining pH of body fluids.</a:t>
            </a:r>
            <a:endParaRPr lang="en-GB" altLang="zh-CN"/>
          </a:p>
        </p:txBody>
      </p:sp>
      <p:pic>
        <p:nvPicPr>
          <p:cNvPr id="1019921" name="图片 101992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19922" name="图片 1019921"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19925"/>
                                        </p:tgtEl>
                                        <p:attrNameLst>
                                          <p:attrName>style.visibility</p:attrName>
                                        </p:attrNameLst>
                                      </p:cBhvr>
                                      <p:to>
                                        <p:strVal val="visible"/>
                                      </p:to>
                                    </p:set>
                                    <p:animEffect transition="in" filter="wipe(up)">
                                      <p:cBhvr>
                                        <p:cTn id="7" dur="500"/>
                                        <p:tgtEl>
                                          <p:spTgt spid="10199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19917"/>
                                        </p:tgtEl>
                                        <p:attrNameLst>
                                          <p:attrName>style.visibility</p:attrName>
                                        </p:attrNameLst>
                                      </p:cBhvr>
                                      <p:to>
                                        <p:strVal val="visible"/>
                                      </p:to>
                                    </p:set>
                                    <p:animEffect transition="in" filter="dissolve">
                                      <p:cBhvr>
                                        <p:cTn id="12" dur="500"/>
                                        <p:tgtEl>
                                          <p:spTgt spid="10199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19918">
                                            <p:txEl>
                                              <p:charRg st="0" end="10"/>
                                            </p:txEl>
                                          </p:spTgt>
                                        </p:tgtEl>
                                        <p:attrNameLst>
                                          <p:attrName>style.visibility</p:attrName>
                                        </p:attrNameLst>
                                      </p:cBhvr>
                                      <p:to>
                                        <p:strVal val="visible"/>
                                      </p:to>
                                    </p:set>
                                    <p:animEffect transition="in" filter="dissolve">
                                      <p:cBhvr>
                                        <p:cTn id="17" dur="500"/>
                                        <p:tgtEl>
                                          <p:spTgt spid="1019918">
                                            <p:txEl>
                                              <p:charRg st="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19918">
                                            <p:txEl>
                                              <p:charRg st="10" end="19"/>
                                            </p:txEl>
                                          </p:spTgt>
                                        </p:tgtEl>
                                        <p:attrNameLst>
                                          <p:attrName>style.visibility</p:attrName>
                                        </p:attrNameLst>
                                      </p:cBhvr>
                                      <p:to>
                                        <p:strVal val="visible"/>
                                      </p:to>
                                    </p:set>
                                    <p:animEffect transition="in" filter="dissolve">
                                      <p:cBhvr>
                                        <p:cTn id="22" dur="500"/>
                                        <p:tgtEl>
                                          <p:spTgt spid="1019918">
                                            <p:txEl>
                                              <p:charRg st="10" end="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19918">
                                            <p:txEl>
                                              <p:charRg st="36" end="67"/>
                                            </p:txEl>
                                          </p:spTgt>
                                        </p:tgtEl>
                                        <p:attrNameLst>
                                          <p:attrName>style.visibility</p:attrName>
                                        </p:attrNameLst>
                                      </p:cBhvr>
                                      <p:to>
                                        <p:strVal val="visible"/>
                                      </p:to>
                                    </p:set>
                                    <p:animEffect transition="in" filter="dissolve">
                                      <p:cBhvr>
                                        <p:cTn id="27" dur="500"/>
                                        <p:tgtEl>
                                          <p:spTgt spid="1019918">
                                            <p:txEl>
                                              <p:charRg st="36" end="67"/>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019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917" grpId="0"/>
      <p:bldP spid="101991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4594" name="标题 1134593"/>
          <p:cNvSpPr>
            <a:spLocks noGrp="1"/>
          </p:cNvSpPr>
          <p:nvPr>
            <p:ph type="title"/>
          </p:nvPr>
        </p:nvSpPr>
        <p:spPr/>
        <p:txBody>
          <a:bodyPr anchor="ctr" anchorCtr="0"/>
          <a:p>
            <a:r>
              <a:rPr lang="en-GB" altLang="zh-CN"/>
              <a:t>The composition of blood</a:t>
            </a:r>
            <a:endParaRPr lang="en-GB" altLang="zh-CN"/>
          </a:p>
        </p:txBody>
      </p:sp>
      <p:pic>
        <p:nvPicPr>
          <p:cNvPr id="1134599" name="图片 1134598"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34600" name="图片 1134599"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134601" name="图片 1134600"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8193" name="图片 8192" descr="ppt/media/image36.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4025" name="图片 1024024" descr="RBC_cutaway"/>
          <p:cNvPicPr>
            <a:picLocks noChangeAspect="1"/>
          </p:cNvPicPr>
          <p:nvPr/>
        </p:nvPicPr>
        <p:blipFill>
          <a:blip r:embed="rId1"/>
          <a:stretch>
            <a:fillRect/>
          </a:stretch>
        </p:blipFill>
        <p:spPr>
          <a:xfrm>
            <a:off x="1671638" y="2878138"/>
            <a:ext cx="3305175" cy="1701800"/>
          </a:xfrm>
          <a:prstGeom prst="rect">
            <a:avLst/>
          </a:prstGeom>
          <a:noFill/>
          <a:ln w="9525">
            <a:noFill/>
          </a:ln>
        </p:spPr>
      </p:pic>
      <p:sp>
        <p:nvSpPr>
          <p:cNvPr id="1024002" name="标题 1024001"/>
          <p:cNvSpPr>
            <a:spLocks noGrp="1"/>
          </p:cNvSpPr>
          <p:nvPr>
            <p:ph type="title" idx="4294967295"/>
          </p:nvPr>
        </p:nvSpPr>
        <p:spPr/>
        <p:txBody>
          <a:bodyPr anchor="ctr" anchorCtr="0"/>
          <a:p>
            <a:r>
              <a:rPr lang="en-GB" altLang="zh-CN"/>
              <a:t>Features of erythrocytes</a:t>
            </a:r>
            <a:endParaRPr lang="en-GB" altLang="zh-CN"/>
          </a:p>
        </p:txBody>
      </p:sp>
      <p:sp>
        <p:nvSpPr>
          <p:cNvPr id="1024006" name="文本框 1024005"/>
          <p:cNvSpPr txBox="1"/>
          <p:nvPr/>
        </p:nvSpPr>
        <p:spPr>
          <a:xfrm>
            <a:off x="563563" y="784225"/>
            <a:ext cx="8135937" cy="457200"/>
          </a:xfrm>
          <a:prstGeom prst="rect">
            <a:avLst/>
          </a:prstGeom>
          <a:noFill/>
          <a:ln w="9525">
            <a:noFill/>
          </a:ln>
        </p:spPr>
        <p:txBody>
          <a:bodyPr>
            <a:spAutoFit/>
          </a:bodyPr>
          <a:p>
            <a:pPr>
              <a:spcBef>
                <a:spcPct val="0"/>
              </a:spcBef>
            </a:pPr>
            <a:r>
              <a:rPr lang="en-GB" altLang="zh-CN">
                <a:cs typeface="Arial" panose="020B0604020202020204" pitchFamily="34" charset="0"/>
              </a:rPr>
              <a:t>What are the specialized features of an erythrocyte?</a:t>
            </a:r>
            <a:endParaRPr lang="en-GB" altLang="zh-CN">
              <a:ea typeface="Arial" panose="020B0604020202020204" pitchFamily="34" charset="0"/>
            </a:endParaRPr>
          </a:p>
        </p:txBody>
      </p:sp>
      <p:sp>
        <p:nvSpPr>
          <p:cNvPr id="1024007" name="文本框 1024006"/>
          <p:cNvSpPr txBox="1"/>
          <p:nvPr/>
        </p:nvSpPr>
        <p:spPr>
          <a:xfrm>
            <a:off x="319088" y="1527175"/>
            <a:ext cx="5543550" cy="1187450"/>
          </a:xfrm>
          <a:prstGeom prst="rect">
            <a:avLst/>
          </a:prstGeom>
          <a:noFill/>
          <a:ln w="9525">
            <a:noFill/>
          </a:ln>
        </p:spPr>
        <p:txBody>
          <a:bodyPr>
            <a:spAutoFit/>
          </a:bodyPr>
          <a:p>
            <a:pPr algn="ctr" eaLnBrk="0" hangingPunct="0">
              <a:spcBef>
                <a:spcPct val="0"/>
              </a:spcBef>
            </a:pPr>
            <a:r>
              <a:rPr lang="en-GB" altLang="zh-CN" b="1">
                <a:solidFill>
                  <a:srgbClr val="CC0000"/>
                </a:solidFill>
                <a:cs typeface="Arial" panose="020B0604020202020204" pitchFamily="34" charset="0"/>
              </a:rPr>
              <a:t>flattened, biconcave disc</a:t>
            </a:r>
            <a:r>
              <a:rPr lang="en-GB" altLang="zh-CN">
                <a:solidFill>
                  <a:srgbClr val="CC0000"/>
                </a:solidFill>
                <a:cs typeface="Arial" panose="020B0604020202020204" pitchFamily="34" charset="0"/>
              </a:rPr>
              <a:t> </a:t>
            </a:r>
            <a:r>
              <a:rPr lang="en-GB" altLang="zh-CN" b="1">
                <a:solidFill>
                  <a:srgbClr val="CC0000"/>
                </a:solidFill>
                <a:cs typeface="Arial" panose="020B0604020202020204" pitchFamily="34" charset="0"/>
              </a:rPr>
              <a:t>shape:</a:t>
            </a:r>
            <a:r>
              <a:rPr lang="en-GB" altLang="zh-CN">
                <a:solidFill>
                  <a:srgbClr val="000066"/>
                </a:solidFill>
                <a:cs typeface="Arial" panose="020B0604020202020204" pitchFamily="34" charset="0"/>
              </a:rPr>
              <a:t> ensures large surface area to volume ratio for efficient gas exchange</a:t>
            </a:r>
            <a:endParaRPr lang="en-GB" altLang="zh-CN">
              <a:solidFill>
                <a:srgbClr val="000066"/>
              </a:solidFill>
              <a:ea typeface="Arial" panose="020B0604020202020204" pitchFamily="34" charset="0"/>
            </a:endParaRPr>
          </a:p>
        </p:txBody>
      </p:sp>
      <p:sp>
        <p:nvSpPr>
          <p:cNvPr id="1024010" name="文本框 1024009"/>
          <p:cNvSpPr txBox="1"/>
          <p:nvPr/>
        </p:nvSpPr>
        <p:spPr>
          <a:xfrm>
            <a:off x="901700" y="5229860"/>
            <a:ext cx="4845050" cy="1568450"/>
          </a:xfrm>
          <a:prstGeom prst="rect">
            <a:avLst/>
          </a:prstGeom>
          <a:noFill/>
          <a:ln w="9525">
            <a:noFill/>
          </a:ln>
        </p:spPr>
        <p:txBody>
          <a:bodyPr>
            <a:spAutoFit/>
          </a:bodyPr>
          <a:p>
            <a:pPr algn="ctr" eaLnBrk="0" hangingPunct="0">
              <a:spcBef>
                <a:spcPct val="0"/>
              </a:spcBef>
            </a:pPr>
            <a:r>
              <a:rPr lang="en-GB" altLang="zh-CN" b="1">
                <a:solidFill>
                  <a:srgbClr val="CC0000"/>
                </a:solidFill>
                <a:cs typeface="Arial" panose="020B0604020202020204" pitchFamily="34" charset="0"/>
              </a:rPr>
              <a:t>diameter (6–8</a:t>
            </a:r>
            <a:r>
              <a:rPr lang="en-GB" altLang="zh-CN" sz="1000" b="1">
                <a:solidFill>
                  <a:srgbClr val="CC0000"/>
                </a:solidFill>
                <a:cs typeface="Arial" panose="020B0604020202020204" pitchFamily="34" charset="0"/>
              </a:rPr>
              <a:t> </a:t>
            </a:r>
            <a:r>
              <a:rPr lang="en-US" altLang="zh-CN" b="1">
                <a:solidFill>
                  <a:srgbClr val="CC0000"/>
                </a:solidFill>
                <a:latin typeface="Arial" panose="020B0604020202020204" pitchFamily="34" charset="0"/>
                <a:ea typeface="Arial" panose="020B0604020202020204" pitchFamily="34" charset="0"/>
              </a:rPr>
              <a:t>µ</a:t>
            </a:r>
            <a:r>
              <a:rPr lang="en-GB" altLang="zh-CN" b="1">
                <a:solidFill>
                  <a:srgbClr val="CC0000"/>
                </a:solidFill>
                <a:cs typeface="Arial" panose="020B0604020202020204" pitchFamily="34" charset="0"/>
              </a:rPr>
              <a:t>m) </a:t>
            </a:r>
            <a:r>
              <a:rPr lang="en-US" altLang="en-GB" b="1">
                <a:solidFill>
                  <a:srgbClr val="CC0000"/>
                </a:solidFill>
                <a:cs typeface="Arial" panose="020B0604020202020204" pitchFamily="34" charset="0"/>
              </a:rPr>
              <a:t>similar with </a:t>
            </a:r>
            <a:r>
              <a:rPr lang="en-GB" altLang="zh-CN" b="1">
                <a:solidFill>
                  <a:srgbClr val="CC0000"/>
                </a:solidFill>
                <a:cs typeface="Arial" panose="020B0604020202020204" pitchFamily="34" charset="0"/>
              </a:rPr>
              <a:t>capillary diameter:</a:t>
            </a:r>
            <a:r>
              <a:rPr lang="en-GB" altLang="zh-CN">
                <a:cs typeface="Arial" panose="020B0604020202020204" pitchFamily="34" charset="0"/>
              </a:rPr>
              <a:t> quickly exchange oxygen with the fluid</a:t>
            </a:r>
            <a:endParaRPr lang="en-GB" altLang="zh-CN">
              <a:cs typeface="Arial" panose="020B0604020202020204" pitchFamily="34" charset="0"/>
            </a:endParaRPr>
          </a:p>
          <a:p>
            <a:pPr algn="ctr" eaLnBrk="0" hangingPunct="0">
              <a:spcBef>
                <a:spcPct val="0"/>
              </a:spcBef>
            </a:pPr>
            <a:r>
              <a:rPr lang="en-GB" altLang="zh-CN">
                <a:ea typeface="Arial" panose="020B0604020202020204" pitchFamily="34" charset="0"/>
              </a:rPr>
              <a:t>outside the cell. </a:t>
            </a:r>
            <a:endParaRPr lang="en-GB" altLang="zh-CN">
              <a:ea typeface="Arial" panose="020B0604020202020204" pitchFamily="34" charset="0"/>
            </a:endParaRPr>
          </a:p>
        </p:txBody>
      </p:sp>
      <p:sp>
        <p:nvSpPr>
          <p:cNvPr id="1024012" name="文本框 1024011"/>
          <p:cNvSpPr txBox="1"/>
          <p:nvPr/>
        </p:nvSpPr>
        <p:spPr>
          <a:xfrm>
            <a:off x="5711825" y="3821113"/>
            <a:ext cx="3194050" cy="2282825"/>
          </a:xfrm>
          <a:prstGeom prst="rect">
            <a:avLst/>
          </a:prstGeom>
          <a:noFill/>
          <a:ln w="9525">
            <a:noFill/>
          </a:ln>
        </p:spPr>
        <p:txBody>
          <a:bodyPr>
            <a:spAutoFit/>
          </a:bodyPr>
          <a:p>
            <a:pPr algn="ctr" eaLnBrk="0" hangingPunct="0">
              <a:spcBef>
                <a:spcPct val="0"/>
              </a:spcBef>
            </a:pPr>
            <a:r>
              <a:rPr lang="en-GB" altLang="zh-CN" b="1">
                <a:solidFill>
                  <a:srgbClr val="CC0000"/>
                </a:solidFill>
                <a:cs typeface="Arial" panose="020B0604020202020204" pitchFamily="34" charset="0"/>
              </a:rPr>
              <a:t>no nucleus or organelles:</a:t>
            </a:r>
            <a:r>
              <a:rPr lang="en-GB" altLang="zh-CN">
                <a:solidFill>
                  <a:srgbClr val="000066"/>
                </a:solidFill>
                <a:cs typeface="Arial" panose="020B0604020202020204" pitchFamily="34" charset="0"/>
              </a:rPr>
              <a:t> maximises space for haemoglobin, so more oxygen can be transported </a:t>
            </a:r>
            <a:endParaRPr lang="en-GB" altLang="zh-CN">
              <a:solidFill>
                <a:srgbClr val="000066"/>
              </a:solidFill>
              <a:ea typeface="Arial" panose="020B0604020202020204" pitchFamily="34" charset="0"/>
            </a:endParaRPr>
          </a:p>
        </p:txBody>
      </p:sp>
      <p:sp>
        <p:nvSpPr>
          <p:cNvPr id="1024016" name="文本框 1024015"/>
          <p:cNvSpPr txBox="1"/>
          <p:nvPr/>
        </p:nvSpPr>
        <p:spPr>
          <a:xfrm>
            <a:off x="5475288" y="2322513"/>
            <a:ext cx="3392487" cy="1187450"/>
          </a:xfrm>
          <a:prstGeom prst="rect">
            <a:avLst/>
          </a:prstGeom>
          <a:noFill/>
          <a:ln w="9525">
            <a:noFill/>
          </a:ln>
        </p:spPr>
        <p:txBody>
          <a:bodyPr>
            <a:spAutoFit/>
          </a:bodyPr>
          <a:p>
            <a:pPr algn="ctr" eaLnBrk="0" hangingPunct="0">
              <a:spcBef>
                <a:spcPct val="0"/>
              </a:spcBef>
            </a:pPr>
            <a:r>
              <a:rPr lang="en-GB" altLang="zh-CN" b="1">
                <a:solidFill>
                  <a:srgbClr val="CC0000"/>
                </a:solidFill>
                <a:cs typeface="Arial" panose="020B0604020202020204" pitchFamily="34" charset="0"/>
              </a:rPr>
              <a:t>large amount of haemoglobin:</a:t>
            </a:r>
            <a:r>
              <a:rPr lang="en-GB" altLang="zh-CN" b="1">
                <a:solidFill>
                  <a:srgbClr val="000066"/>
                </a:solidFill>
                <a:cs typeface="Arial" panose="020B0604020202020204" pitchFamily="34" charset="0"/>
              </a:rPr>
              <a:t> </a:t>
            </a:r>
            <a:r>
              <a:rPr lang="en-GB" altLang="zh-CN">
                <a:solidFill>
                  <a:srgbClr val="000066"/>
                </a:solidFill>
                <a:cs typeface="Arial" panose="020B0604020202020204" pitchFamily="34" charset="0"/>
              </a:rPr>
              <a:t>for transporting oxygen</a:t>
            </a:r>
            <a:endParaRPr lang="en-GB" altLang="zh-CN">
              <a:solidFill>
                <a:srgbClr val="000066"/>
              </a:solidFill>
              <a:ea typeface="Arial" panose="020B0604020202020204" pitchFamily="34" charset="0"/>
            </a:endParaRPr>
          </a:p>
        </p:txBody>
      </p:sp>
      <p:sp>
        <p:nvSpPr>
          <p:cNvPr id="1024020" name="直接连接符 1024019"/>
          <p:cNvSpPr/>
          <p:nvPr/>
        </p:nvSpPr>
        <p:spPr>
          <a:xfrm>
            <a:off x="1714500" y="4770438"/>
            <a:ext cx="0" cy="422275"/>
          </a:xfrm>
          <a:prstGeom prst="line">
            <a:avLst/>
          </a:prstGeom>
          <a:ln w="38100" cap="flat" cmpd="sng">
            <a:solidFill>
              <a:schemeClr val="tx1"/>
            </a:solidFill>
            <a:prstDash val="solid"/>
            <a:headEnd type="none" w="med" len="med"/>
            <a:tailEnd type="none" w="med" len="med"/>
          </a:ln>
        </p:spPr>
      </p:sp>
      <p:sp>
        <p:nvSpPr>
          <p:cNvPr id="1024021" name="直接连接符 1024020"/>
          <p:cNvSpPr/>
          <p:nvPr/>
        </p:nvSpPr>
        <p:spPr>
          <a:xfrm>
            <a:off x="4935538" y="4770438"/>
            <a:ext cx="0" cy="422275"/>
          </a:xfrm>
          <a:prstGeom prst="line">
            <a:avLst/>
          </a:prstGeom>
          <a:ln w="38100" cap="flat" cmpd="sng">
            <a:solidFill>
              <a:schemeClr val="tx1"/>
            </a:solidFill>
            <a:prstDash val="solid"/>
            <a:headEnd type="none" w="med" len="med"/>
            <a:tailEnd type="none" w="med" len="med"/>
          </a:ln>
        </p:spPr>
      </p:sp>
      <p:sp>
        <p:nvSpPr>
          <p:cNvPr id="1024022" name="直接连接符 1024021"/>
          <p:cNvSpPr/>
          <p:nvPr/>
        </p:nvSpPr>
        <p:spPr>
          <a:xfrm>
            <a:off x="1714500" y="4981575"/>
            <a:ext cx="3221038" cy="0"/>
          </a:xfrm>
          <a:prstGeom prst="line">
            <a:avLst/>
          </a:prstGeom>
          <a:ln w="38100" cap="flat" cmpd="sng">
            <a:solidFill>
              <a:schemeClr val="tx1"/>
            </a:solidFill>
            <a:prstDash val="solid"/>
            <a:headEnd type="none" w="med" len="med"/>
            <a:tailEnd type="none" w="med" len="med"/>
          </a:ln>
        </p:spPr>
      </p:sp>
      <p:pic>
        <p:nvPicPr>
          <p:cNvPr id="1024027" name="图片 1024026"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4028" name="图片 1024027"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
        <p:nvSpPr>
          <p:cNvPr id="2" name="文本框 1"/>
          <p:cNvSpPr txBox="1"/>
          <p:nvPr/>
        </p:nvSpPr>
        <p:spPr>
          <a:xfrm>
            <a:off x="222250" y="3113405"/>
            <a:ext cx="4572000" cy="1568450"/>
          </a:xfrm>
          <a:prstGeom prst="rect">
            <a:avLst/>
          </a:prstGeom>
          <a:noFill/>
        </p:spPr>
        <p:txBody>
          <a:bodyPr wrap="square" rtlCol="0" anchor="t">
            <a:spAutoFit/>
          </a:bodyPr>
          <a:p>
            <a:r>
              <a:rPr lang="zh-CN" altLang="en-US"/>
              <a:t>produced </a:t>
            </a:r>
            <a:endParaRPr lang="zh-CN" altLang="en-US"/>
          </a:p>
          <a:p>
            <a:r>
              <a:rPr lang="zh-CN" altLang="en-US"/>
              <a:t>in the </a:t>
            </a:r>
            <a:endParaRPr lang="zh-CN" altLang="en-US"/>
          </a:p>
          <a:p>
            <a:r>
              <a:rPr lang="zh-CN" altLang="en-US"/>
              <a:t>bone marrow</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007"/>
                                        </p:tgtEl>
                                        <p:attrNameLst>
                                          <p:attrName>style.visibility</p:attrName>
                                        </p:attrNameLst>
                                      </p:cBhvr>
                                      <p:to>
                                        <p:strVal val="visible"/>
                                      </p:to>
                                    </p:set>
                                    <p:animEffect transition="in" filter="dissolve">
                                      <p:cBhvr>
                                        <p:cTn id="7" dur="500"/>
                                        <p:tgtEl>
                                          <p:spTgt spid="102400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016"/>
                                        </p:tgtEl>
                                        <p:attrNameLst>
                                          <p:attrName>style.visibility</p:attrName>
                                        </p:attrNameLst>
                                      </p:cBhvr>
                                      <p:to>
                                        <p:strVal val="visible"/>
                                      </p:to>
                                    </p:set>
                                    <p:animEffect transition="in" filter="dissolve">
                                      <p:cBhvr>
                                        <p:cTn id="12" dur="500"/>
                                        <p:tgtEl>
                                          <p:spTgt spid="10240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012"/>
                                        </p:tgtEl>
                                        <p:attrNameLst>
                                          <p:attrName>style.visibility</p:attrName>
                                        </p:attrNameLst>
                                      </p:cBhvr>
                                      <p:to>
                                        <p:strVal val="visible"/>
                                      </p:to>
                                    </p:set>
                                    <p:animEffect transition="in" filter="dissolve">
                                      <p:cBhvr>
                                        <p:cTn id="17" dur="500"/>
                                        <p:tgtEl>
                                          <p:spTgt spid="10240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24020"/>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1024022"/>
                                        </p:tgtEl>
                                        <p:attrNameLst>
                                          <p:attrName>style.visibility</p:attrName>
                                        </p:attrNameLst>
                                      </p:cBhvr>
                                      <p:to>
                                        <p:strVal val="visible"/>
                                      </p:to>
                                    </p:set>
                                    <p:animEffect transition="in" filter="wipe(left)">
                                      <p:cBhvr>
                                        <p:cTn id="25" dur="500"/>
                                        <p:tgtEl>
                                          <p:spTgt spid="1024022"/>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1024021"/>
                                        </p:tgtEl>
                                        <p:attrNameLst>
                                          <p:attrName>style.visibility</p:attrName>
                                        </p:attrNameLst>
                                      </p:cBhvr>
                                      <p:to>
                                        <p:strVal val="visible"/>
                                      </p:to>
                                    </p:se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1024010"/>
                                        </p:tgtEl>
                                        <p:attrNameLst>
                                          <p:attrName>style.visibility</p:attrName>
                                        </p:attrNameLst>
                                      </p:cBhvr>
                                      <p:to>
                                        <p:strVal val="visible"/>
                                      </p:to>
                                    </p:set>
                                    <p:animEffect transition="in" filter="dissolve">
                                      <p:cBhvr>
                                        <p:cTn id="32" dur="500"/>
                                        <p:tgtEl>
                                          <p:spTgt spid="1024010"/>
                                        </p:tgtEl>
                                      </p:cBhvr>
                                    </p:animEffect>
                                  </p:childTnLst>
                                </p:cTn>
                              </p:par>
                              <p:par>
                                <p:cTn id="33" presetID="1" presetClass="entr" presetSubtype="0" fill="hold" nodeType="withEffect">
                                  <p:stCondLst>
                                    <p:cond delay="0"/>
                                  </p:stCondLst>
                                  <p:childTnLst>
                                    <p:set>
                                      <p:cBhvr>
                                        <p:cTn id="34" dur="1" fill="hold">
                                          <p:stCondLst>
                                            <p:cond delay="0"/>
                                          </p:stCondLst>
                                        </p:cTn>
                                        <p:tgtEl>
                                          <p:spTgt spid="1024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7" grpId="0"/>
      <p:bldP spid="1024010" grpId="0"/>
      <p:bldP spid="1024012" grpId="0"/>
      <p:bldP spid="10240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40995" y="187325"/>
            <a:ext cx="6798945" cy="460375"/>
          </a:xfrm>
          <a:prstGeom prst="rect">
            <a:avLst/>
          </a:prstGeom>
          <a:noFill/>
        </p:spPr>
        <p:txBody>
          <a:bodyPr wrap="square" rtlCol="0">
            <a:spAutoFit/>
          </a:bodyPr>
          <a:p>
            <a:r>
              <a:rPr lang="en-US" altLang="zh-CN"/>
              <a:t>white blood cell/</a:t>
            </a:r>
            <a:r>
              <a:rPr lang="en-US" altLang="zh-CN"/>
              <a:t>leukocyte</a:t>
            </a:r>
            <a:endParaRPr lang="en-US" altLang="zh-CN"/>
          </a:p>
        </p:txBody>
      </p:sp>
      <p:sp>
        <p:nvSpPr>
          <p:cNvPr id="3" name="文本框 2"/>
          <p:cNvSpPr txBox="1"/>
          <p:nvPr/>
        </p:nvSpPr>
        <p:spPr>
          <a:xfrm>
            <a:off x="538480" y="647700"/>
            <a:ext cx="7103110" cy="3938270"/>
          </a:xfrm>
          <a:prstGeom prst="rect">
            <a:avLst/>
          </a:prstGeom>
          <a:noFill/>
        </p:spPr>
        <p:txBody>
          <a:bodyPr wrap="square" rtlCol="0" anchor="t">
            <a:spAutoFit/>
          </a:bodyPr>
          <a:p>
            <a:pPr marL="342900" indent="-342900">
              <a:buFont typeface="Arial" panose="020B0604020202020204" pitchFamily="34" charset="0"/>
              <a:buChar char="•"/>
            </a:pPr>
            <a:r>
              <a:rPr lang="zh-CN" altLang="en-US" sz="2000"/>
              <a:t>white blood cells </a:t>
            </a:r>
            <a:r>
              <a:rPr lang="zh-CN" altLang="en-US" sz="2000">
                <a:highlight>
                  <a:srgbClr val="FFFF00"/>
                </a:highlight>
              </a:rPr>
              <a:t>all have a nucleus，</a:t>
            </a:r>
            <a:r>
              <a:rPr lang="en-US" altLang="zh-CN" sz="2000">
                <a:highlight>
                  <a:srgbClr val="FFFF00"/>
                </a:highlight>
              </a:rPr>
              <a:t>immunity</a:t>
            </a:r>
            <a:endParaRPr lang="zh-CN" altLang="en-US" sz="2000">
              <a:highlight>
                <a:srgbClr val="FFFF00"/>
              </a:highlight>
            </a:endParaRPr>
          </a:p>
          <a:p>
            <a:pPr marL="342900" indent="-342900">
              <a:buFont typeface="Arial" panose="020B0604020202020204" pitchFamily="34" charset="0"/>
              <a:buChar char="•"/>
            </a:pPr>
            <a:r>
              <a:rPr lang="zh-CN" altLang="en-US" sz="2000">
                <a:sym typeface="+mn-ea"/>
              </a:rPr>
              <a:t>white blood cells are either</a:t>
            </a:r>
            <a:r>
              <a:rPr lang="zh-CN" altLang="en-US" sz="2000">
                <a:highlight>
                  <a:srgbClr val="FFFF00"/>
                </a:highlight>
                <a:sym typeface="+mn-ea"/>
              </a:rPr>
              <a:t> spherical or irregular in</a:t>
            </a:r>
            <a:r>
              <a:rPr lang="en-US" altLang="zh-CN" sz="2000">
                <a:highlight>
                  <a:srgbClr val="FFFF00"/>
                </a:highlight>
                <a:sym typeface="+mn-ea"/>
              </a:rPr>
              <a:t> </a:t>
            </a:r>
            <a:r>
              <a:rPr lang="zh-CN" altLang="en-US" sz="2000">
                <a:highlight>
                  <a:srgbClr val="FFFF00"/>
                </a:highlight>
                <a:sym typeface="+mn-ea"/>
              </a:rPr>
              <a:t>shape</a:t>
            </a:r>
            <a:r>
              <a:rPr lang="en-US" altLang="zh-CN" sz="2000">
                <a:sym typeface="+mn-ea"/>
              </a:rPr>
              <a:t> </a:t>
            </a:r>
            <a:r>
              <a:rPr lang="zh-CN" altLang="en-US" sz="2000"/>
              <a:t>most white blood cells are </a:t>
            </a:r>
            <a:r>
              <a:rPr lang="zh-CN" altLang="en-US" sz="2000">
                <a:highlight>
                  <a:srgbClr val="FFFF00"/>
                </a:highlight>
              </a:rPr>
              <a:t>larger</a:t>
            </a:r>
            <a:r>
              <a:rPr lang="zh-CN" altLang="en-US" sz="2000"/>
              <a:t> than red blood</a:t>
            </a:r>
            <a:r>
              <a:rPr lang="en-US" altLang="zh-CN" sz="2000"/>
              <a:t> </a:t>
            </a:r>
            <a:r>
              <a:rPr lang="zh-CN" altLang="en-US" sz="2000"/>
              <a:t>cells</a:t>
            </a:r>
            <a:endParaRPr lang="zh-CN" altLang="en-US" sz="2000"/>
          </a:p>
          <a:p>
            <a:pPr marL="342900" indent="-342900">
              <a:buFont typeface="Arial" panose="020B0604020202020204" pitchFamily="34" charset="0"/>
              <a:buChar char="•"/>
            </a:pPr>
            <a:r>
              <a:rPr lang="zh-CN" altLang="en-US" sz="2000"/>
              <a:t>Phagocytes吞噬细胞</a:t>
            </a:r>
            <a:r>
              <a:rPr lang="en-US" altLang="zh-CN" sz="2000"/>
              <a:t>:</a:t>
            </a:r>
            <a:r>
              <a:rPr lang="zh-CN" altLang="en-US" sz="2000"/>
              <a:t> phagocytosis. </a:t>
            </a:r>
            <a:endParaRPr lang="zh-CN" altLang="en-US" sz="2000"/>
          </a:p>
          <a:p>
            <a:pPr marL="342900" indent="-342900">
              <a:buFont typeface="Arial" panose="020B0604020202020204" pitchFamily="34" charset="0"/>
              <a:buChar char="•"/>
            </a:pPr>
            <a:r>
              <a:rPr lang="zh-CN" altLang="en-US" sz="2000"/>
              <a:t>neutrophil中性粒细胞,lobed nucleus</a:t>
            </a:r>
            <a:r>
              <a:rPr lang="zh-CN" altLang="en-US" sz="2000">
                <a:sym typeface="+mn-ea"/>
              </a:rPr>
              <a:t>分</a:t>
            </a:r>
            <a:r>
              <a:rPr lang="zh-CN" altLang="en-US" sz="2000">
                <a:sym typeface="+mn-ea"/>
              </a:rPr>
              <a:t>叶的核</a:t>
            </a:r>
            <a:r>
              <a:rPr lang="zh-CN" altLang="en-US" sz="2000"/>
              <a:t> and granular颗粒状 cytoplasm.</a:t>
            </a:r>
            <a:endParaRPr lang="zh-CN" altLang="en-US" sz="2000"/>
          </a:p>
          <a:p>
            <a:pPr marL="342900" indent="-342900">
              <a:buFont typeface="Arial" panose="020B0604020202020204" pitchFamily="34" charset="0"/>
              <a:buChar char="•"/>
            </a:pPr>
            <a:r>
              <a:rPr lang="zh-CN" altLang="en-US" sz="2000"/>
              <a:t>Monocytes单核细胞</a:t>
            </a:r>
            <a:r>
              <a:rPr lang="en-US" altLang="zh-CN" sz="2000"/>
              <a:t> </a:t>
            </a:r>
            <a:r>
              <a:rPr lang="zh-CN" altLang="en-US" sz="2000"/>
              <a:t>are cells that can develop into a</a:t>
            </a:r>
            <a:r>
              <a:rPr lang="en-US" altLang="zh-CN" sz="2000"/>
              <a:t> </a:t>
            </a:r>
            <a:r>
              <a:rPr lang="zh-CN" altLang="en-US" sz="2000"/>
              <a:t>different type of phagocyte called a macrophage巨噬细胞，</a:t>
            </a:r>
            <a:r>
              <a:rPr lang="en-US" altLang="zh-CN" sz="2000"/>
              <a:t>irregular </a:t>
            </a:r>
            <a:r>
              <a:rPr lang="en-US" altLang="zh-CN" sz="2000"/>
              <a:t>nucleus</a:t>
            </a:r>
            <a:endParaRPr lang="en-US" altLang="zh-CN" sz="2000"/>
          </a:p>
          <a:p>
            <a:pPr marL="342900" indent="-342900">
              <a:buFont typeface="Arial" panose="020B0604020202020204" pitchFamily="34" charset="0"/>
              <a:buChar char="•"/>
            </a:pPr>
            <a:r>
              <a:rPr lang="en-US" altLang="zh-CN" sz="2000"/>
              <a:t>lymphocyte</a:t>
            </a:r>
            <a:r>
              <a:rPr lang="zh-CN" altLang="en-US" sz="2000">
                <a:ea typeface="宋体" panose="02010600030101010101" pitchFamily="2" charset="-122"/>
              </a:rPr>
              <a:t>：</a:t>
            </a:r>
            <a:r>
              <a:rPr lang="en-US" altLang="zh-CN" sz="2000">
                <a:ea typeface="宋体" panose="02010600030101010101" pitchFamily="2" charset="-122"/>
              </a:rPr>
              <a:t>smallest cell with large </a:t>
            </a:r>
            <a:r>
              <a:rPr lang="en-US" altLang="zh-CN" sz="2000">
                <a:ea typeface="宋体" panose="02010600030101010101" pitchFamily="2" charset="-122"/>
              </a:rPr>
              <a:t>nucleus</a:t>
            </a:r>
            <a:endParaRPr lang="en-US" altLang="zh-CN" sz="2000">
              <a:ea typeface="宋体" panose="02010600030101010101" pitchFamily="2" charset="-122"/>
            </a:endParaRPr>
          </a:p>
        </p:txBody>
      </p:sp>
      <p:grpSp>
        <p:nvGrpSpPr>
          <p:cNvPr id="7" name="组合 6"/>
          <p:cNvGrpSpPr/>
          <p:nvPr/>
        </p:nvGrpSpPr>
        <p:grpSpPr>
          <a:xfrm>
            <a:off x="1536065" y="4585970"/>
            <a:ext cx="4884420" cy="1781175"/>
            <a:chOff x="2715" y="4652"/>
            <a:chExt cx="6360" cy="1950"/>
          </a:xfrm>
        </p:grpSpPr>
        <p:pic>
          <p:nvPicPr>
            <p:cNvPr id="4" name="图片 3"/>
            <p:cNvPicPr>
              <a:picLocks noChangeAspect="1"/>
            </p:cNvPicPr>
            <p:nvPr>
              <p:custDataLst>
                <p:tags r:id="rId1"/>
              </p:custDataLst>
            </p:nvPr>
          </p:nvPicPr>
          <p:blipFill>
            <a:blip r:embed="rId2"/>
            <a:stretch>
              <a:fillRect/>
            </a:stretch>
          </p:blipFill>
          <p:spPr>
            <a:xfrm>
              <a:off x="4883" y="4734"/>
              <a:ext cx="2100" cy="1868"/>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983" y="4652"/>
              <a:ext cx="2093" cy="195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715" y="4847"/>
              <a:ext cx="2168" cy="1755"/>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p:cNvPicPr/>
          <p:nvPr/>
        </p:nvPicPr>
        <p:blipFill>
          <a:blip r:embed="rId1"/>
          <a:stretch>
            <a:fillRect/>
          </a:stretch>
        </p:blipFill>
        <p:spPr>
          <a:xfrm>
            <a:off x="603885" y="837565"/>
            <a:ext cx="7623810" cy="518287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1955" name="标题 1021954"/>
          <p:cNvSpPr>
            <a:spLocks noGrp="1"/>
          </p:cNvSpPr>
          <p:nvPr>
            <p:ph type="title" idx="4294967295"/>
          </p:nvPr>
        </p:nvSpPr>
        <p:spPr/>
        <p:txBody>
          <a:bodyPr anchor="ctr" anchorCtr="0"/>
          <a:p>
            <a:r>
              <a:rPr lang="en-GB" altLang="zh-CN"/>
              <a:t>Blood clotting</a:t>
            </a:r>
            <a:endParaRPr lang="en-GB" altLang="zh-CN"/>
          </a:p>
        </p:txBody>
      </p:sp>
      <p:pic>
        <p:nvPicPr>
          <p:cNvPr id="1021982" name="图片 1021981"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021983" name="图片 1021982"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021984" name="图片 1021983"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7169" name="图片 7168" descr="ppt/media/image41.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42" name="标题 1136641"/>
          <p:cNvSpPr>
            <a:spLocks noGrp="1"/>
          </p:cNvSpPr>
          <p:nvPr>
            <p:ph type="title" idx="4294967295"/>
          </p:nvPr>
        </p:nvSpPr>
        <p:spPr/>
        <p:txBody>
          <a:bodyPr anchor="ctr" anchorCtr="0"/>
          <a:p>
            <a:r>
              <a:rPr lang="en-GB" altLang="zh-CN"/>
              <a:t>Substances in blood clotting</a:t>
            </a:r>
            <a:endParaRPr lang="en-GB" altLang="zh-CN"/>
          </a:p>
        </p:txBody>
      </p:sp>
      <p:pic>
        <p:nvPicPr>
          <p:cNvPr id="1136645" name="图片 1136644"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36646" name="图片 1136645"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8193" name="图片 8192" descr="ppt/media/image42.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91597" name="图片 1091596" descr="amoeba"/>
          <p:cNvPicPr>
            <a:picLocks noChangeAspect="1"/>
          </p:cNvPicPr>
          <p:nvPr/>
        </p:nvPicPr>
        <p:blipFill>
          <a:blip r:embed="rId1"/>
          <a:stretch>
            <a:fillRect/>
          </a:stretch>
        </p:blipFill>
        <p:spPr>
          <a:xfrm>
            <a:off x="2286000" y="2165350"/>
            <a:ext cx="4267200" cy="3016250"/>
          </a:xfrm>
          <a:prstGeom prst="rect">
            <a:avLst/>
          </a:prstGeom>
          <a:noFill/>
          <a:ln w="9525">
            <a:noFill/>
          </a:ln>
        </p:spPr>
      </p:pic>
      <p:sp>
        <p:nvSpPr>
          <p:cNvPr id="1091586" name="标题 1091585"/>
          <p:cNvSpPr>
            <a:spLocks noGrp="1"/>
          </p:cNvSpPr>
          <p:nvPr>
            <p:ph type="title"/>
          </p:nvPr>
        </p:nvSpPr>
        <p:spPr/>
        <p:txBody>
          <a:bodyPr anchor="ctr" anchorCtr="0"/>
          <a:p>
            <a:r>
              <a:rPr lang="en-GB" altLang="zh-CN"/>
              <a:t>Why need a transport system?</a:t>
            </a:r>
            <a:endParaRPr lang="en-GB" altLang="zh-CN"/>
          </a:p>
        </p:txBody>
      </p:sp>
      <p:sp>
        <p:nvSpPr>
          <p:cNvPr id="1091589" name="文本框 1091588"/>
          <p:cNvSpPr txBox="1"/>
          <p:nvPr/>
        </p:nvSpPr>
        <p:spPr>
          <a:xfrm>
            <a:off x="563563" y="784225"/>
            <a:ext cx="8318500" cy="1187450"/>
          </a:xfrm>
          <a:prstGeom prst="rect">
            <a:avLst/>
          </a:prstGeom>
          <a:noFill/>
          <a:ln w="9525">
            <a:noFill/>
          </a:ln>
        </p:spPr>
        <p:txBody>
          <a:bodyPr>
            <a:spAutoFit/>
          </a:bodyPr>
          <a:p>
            <a:r>
              <a:rPr lang="en-GB" altLang="zh-CN"/>
              <a:t>Single-celled organisms, such as bacteria and amoeba (</a:t>
            </a:r>
            <a:r>
              <a:rPr lang="en-GB" altLang="zh-CN" i="1"/>
              <a:t>below</a:t>
            </a:r>
            <a:r>
              <a:rPr lang="en-GB" altLang="zh-CN"/>
              <a:t>), can obtain nutrients and excrete waste simply by diffusion.</a:t>
            </a:r>
            <a:endParaRPr lang="en-GB" altLang="zh-CN"/>
          </a:p>
        </p:txBody>
      </p:sp>
      <p:sp>
        <p:nvSpPr>
          <p:cNvPr id="1091590" name="文本框 1091589"/>
          <p:cNvSpPr txBox="1"/>
          <p:nvPr/>
        </p:nvSpPr>
        <p:spPr>
          <a:xfrm>
            <a:off x="1238250" y="2309813"/>
            <a:ext cx="1487488" cy="457200"/>
          </a:xfrm>
          <a:prstGeom prst="rect">
            <a:avLst/>
          </a:prstGeom>
          <a:noFill/>
          <a:ln w="9525">
            <a:noFill/>
          </a:ln>
        </p:spPr>
        <p:txBody>
          <a:bodyPr wrap="none" anchor="t" anchorCtr="0">
            <a:spAutoFit/>
          </a:bodyPr>
          <a:p>
            <a:pPr algn="ctr">
              <a:spcBef>
                <a:spcPct val="0"/>
              </a:spcBef>
            </a:pPr>
            <a:r>
              <a:rPr lang="en-GB" altLang="zh-CN" b="1">
                <a:solidFill>
                  <a:srgbClr val="10BC45"/>
                </a:solidFill>
                <a:cs typeface="Arial" panose="020B0604020202020204" pitchFamily="34" charset="0"/>
              </a:rPr>
              <a:t>nutrients</a:t>
            </a:r>
            <a:endParaRPr lang="en-GB" altLang="zh-CN" b="1">
              <a:solidFill>
                <a:srgbClr val="10BC45"/>
              </a:solidFill>
              <a:ea typeface="Arial" panose="020B0604020202020204" pitchFamily="34" charset="0"/>
            </a:endParaRPr>
          </a:p>
        </p:txBody>
      </p:sp>
      <p:sp>
        <p:nvSpPr>
          <p:cNvPr id="1091592" name="直接连接符 1091591"/>
          <p:cNvSpPr/>
          <p:nvPr/>
        </p:nvSpPr>
        <p:spPr>
          <a:xfrm>
            <a:off x="2286000" y="2862263"/>
            <a:ext cx="1089025" cy="750887"/>
          </a:xfrm>
          <a:prstGeom prst="line">
            <a:avLst/>
          </a:prstGeom>
          <a:ln w="76200" cap="flat" cmpd="sng">
            <a:solidFill>
              <a:srgbClr val="10BC45"/>
            </a:solidFill>
            <a:prstDash val="solid"/>
            <a:headEnd type="none" w="med" len="med"/>
            <a:tailEnd type="triangle" w="med" len="med"/>
          </a:ln>
        </p:spPr>
      </p:sp>
      <p:sp>
        <p:nvSpPr>
          <p:cNvPr id="1091591" name="文本框 1091590"/>
          <p:cNvSpPr txBox="1"/>
          <p:nvPr/>
        </p:nvSpPr>
        <p:spPr>
          <a:xfrm>
            <a:off x="6224588" y="2309813"/>
            <a:ext cx="2576512" cy="457200"/>
          </a:xfrm>
          <a:prstGeom prst="rect">
            <a:avLst/>
          </a:prstGeom>
          <a:noFill/>
          <a:ln w="9525">
            <a:noFill/>
          </a:ln>
        </p:spPr>
        <p:txBody>
          <a:bodyPr>
            <a:spAutoFit/>
          </a:bodyPr>
          <a:p>
            <a:pPr algn="ctr">
              <a:spcBef>
                <a:spcPct val="0"/>
              </a:spcBef>
            </a:pPr>
            <a:r>
              <a:rPr lang="en-GB" altLang="zh-CN" b="1">
                <a:solidFill>
                  <a:srgbClr val="10BC45"/>
                </a:solidFill>
                <a:cs typeface="Arial" panose="020B0604020202020204" pitchFamily="34" charset="0"/>
              </a:rPr>
              <a:t>waste products</a:t>
            </a:r>
            <a:endParaRPr lang="en-GB" altLang="zh-CN" b="1">
              <a:solidFill>
                <a:srgbClr val="10BC45"/>
              </a:solidFill>
              <a:ea typeface="Arial" panose="020B0604020202020204" pitchFamily="34" charset="0"/>
            </a:endParaRPr>
          </a:p>
        </p:txBody>
      </p:sp>
      <p:sp>
        <p:nvSpPr>
          <p:cNvPr id="1091593" name="直接连接符 1091592"/>
          <p:cNvSpPr/>
          <p:nvPr/>
        </p:nvSpPr>
        <p:spPr>
          <a:xfrm flipV="1">
            <a:off x="5524500" y="2862263"/>
            <a:ext cx="1089025" cy="750887"/>
          </a:xfrm>
          <a:prstGeom prst="line">
            <a:avLst/>
          </a:prstGeom>
          <a:ln w="76200" cap="flat" cmpd="sng">
            <a:solidFill>
              <a:srgbClr val="10BC45"/>
            </a:solidFill>
            <a:prstDash val="solid"/>
            <a:headEnd type="none" w="med" len="med"/>
            <a:tailEnd type="triangle" w="med" len="med"/>
          </a:ln>
        </p:spPr>
      </p:sp>
      <p:sp>
        <p:nvSpPr>
          <p:cNvPr id="1091594" name="文本框 1091593"/>
          <p:cNvSpPr txBox="1"/>
          <p:nvPr/>
        </p:nvSpPr>
        <p:spPr>
          <a:xfrm>
            <a:off x="563563" y="5387975"/>
            <a:ext cx="8580437" cy="822325"/>
          </a:xfrm>
          <a:prstGeom prst="rect">
            <a:avLst/>
          </a:prstGeom>
          <a:noFill/>
          <a:ln w="9525">
            <a:noFill/>
          </a:ln>
        </p:spPr>
        <p:txBody>
          <a:bodyPr>
            <a:spAutoFit/>
          </a:bodyPr>
          <a:p>
            <a:r>
              <a:rPr lang="en-GB" altLang="zh-CN"/>
              <a:t>Multi-cellular organisms, such as insects, fish and mammals, require a more specialized transport system. Why is this?</a:t>
            </a:r>
            <a:endParaRPr lang="en-GB" altLang="zh-CN"/>
          </a:p>
        </p:txBody>
      </p:sp>
      <p:pic>
        <p:nvPicPr>
          <p:cNvPr id="1091600" name="图片 109159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1597"/>
                                        </p:tgtEl>
                                        <p:attrNameLst>
                                          <p:attrName>style.visibility</p:attrName>
                                        </p:attrNameLst>
                                      </p:cBhvr>
                                      <p:to>
                                        <p:strVal val="visible"/>
                                      </p:to>
                                    </p:set>
                                    <p:anim calcmode="lin" valueType="num">
                                      <p:cBhvr additive="base">
                                        <p:cTn id="7" dur="500" fill="hold"/>
                                        <p:tgtEl>
                                          <p:spTgt spid="1091597"/>
                                        </p:tgtEl>
                                        <p:attrNameLst>
                                          <p:attrName>ppt_x</p:attrName>
                                        </p:attrNameLst>
                                      </p:cBhvr>
                                      <p:tavLst>
                                        <p:tav tm="0">
                                          <p:val>
                                            <p:strVal val="0-#ppt_w/2"/>
                                          </p:val>
                                        </p:tav>
                                        <p:tav tm="100000">
                                          <p:val>
                                            <p:strVal val="#ppt_x"/>
                                          </p:val>
                                        </p:tav>
                                      </p:tavLst>
                                    </p:anim>
                                    <p:anim calcmode="lin" valueType="num">
                                      <p:cBhvr additive="base">
                                        <p:cTn id="8" dur="500" fill="hold"/>
                                        <p:tgtEl>
                                          <p:spTgt spid="10915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91590"/>
                                        </p:tgtEl>
                                        <p:attrNameLst>
                                          <p:attrName>style.visibility</p:attrName>
                                        </p:attrNameLst>
                                      </p:cBhvr>
                                      <p:to>
                                        <p:strVal val="visible"/>
                                      </p:to>
                                    </p:set>
                                    <p:animEffect transition="in" filter="wipe(left)">
                                      <p:cBhvr>
                                        <p:cTn id="13" dur="500"/>
                                        <p:tgtEl>
                                          <p:spTgt spid="109159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091592"/>
                                        </p:tgtEl>
                                        <p:attrNameLst>
                                          <p:attrName>style.visibility</p:attrName>
                                        </p:attrNameLst>
                                      </p:cBhvr>
                                      <p:to>
                                        <p:strVal val="visible"/>
                                      </p:to>
                                    </p:set>
                                    <p:animEffect transition="in" filter="wipe(left)">
                                      <p:cBhvr>
                                        <p:cTn id="17" dur="500"/>
                                        <p:tgtEl>
                                          <p:spTgt spid="109159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091593"/>
                                        </p:tgtEl>
                                        <p:attrNameLst>
                                          <p:attrName>style.visibility</p:attrName>
                                        </p:attrNameLst>
                                      </p:cBhvr>
                                      <p:to>
                                        <p:strVal val="visible"/>
                                      </p:to>
                                    </p:set>
                                    <p:animEffect transition="in" filter="wipe(left)">
                                      <p:cBhvr>
                                        <p:cTn id="21" dur="500"/>
                                        <p:tgtEl>
                                          <p:spTgt spid="109159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091591"/>
                                        </p:tgtEl>
                                        <p:attrNameLst>
                                          <p:attrName>style.visibility</p:attrName>
                                        </p:attrNameLst>
                                      </p:cBhvr>
                                      <p:to>
                                        <p:strVal val="visible"/>
                                      </p:to>
                                    </p:set>
                                    <p:animEffect transition="in" filter="wipe(left)">
                                      <p:cBhvr>
                                        <p:cTn id="25" dur="500"/>
                                        <p:tgtEl>
                                          <p:spTgt spid="109159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91594">
                                            <p:txEl>
                                              <p:charRg st="0" end="119"/>
                                            </p:txEl>
                                          </p:spTgt>
                                        </p:tgtEl>
                                        <p:attrNameLst>
                                          <p:attrName>style.visibility</p:attrName>
                                        </p:attrNameLst>
                                      </p:cBhvr>
                                      <p:to>
                                        <p:strVal val="visible"/>
                                      </p:to>
                                    </p:set>
                                    <p:animEffect transition="in" filter="dissolve">
                                      <p:cBhvr>
                                        <p:cTn id="30" dur="500"/>
                                        <p:tgtEl>
                                          <p:spTgt spid="1091594">
                                            <p:txEl>
                                              <p:charRg st="0" end="119"/>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1091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90" grpId="0"/>
      <p:bldP spid="10915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2205" name="图片 1032204" descr="HSA"/>
          <p:cNvPicPr>
            <a:picLocks noChangeAspect="1"/>
          </p:cNvPicPr>
          <p:nvPr/>
        </p:nvPicPr>
        <p:blipFill>
          <a:blip r:embed="rId1"/>
          <a:stretch>
            <a:fillRect/>
          </a:stretch>
        </p:blipFill>
        <p:spPr>
          <a:xfrm>
            <a:off x="4930775" y="1557338"/>
            <a:ext cx="3517900" cy="3165475"/>
          </a:xfrm>
          <a:prstGeom prst="rect">
            <a:avLst/>
          </a:prstGeom>
          <a:noFill/>
          <a:ln w="9525">
            <a:noFill/>
          </a:ln>
        </p:spPr>
      </p:pic>
      <p:sp>
        <p:nvSpPr>
          <p:cNvPr id="1032194" name="标题 1032193"/>
          <p:cNvSpPr>
            <a:spLocks noGrp="1"/>
          </p:cNvSpPr>
          <p:nvPr>
            <p:ph type="title"/>
          </p:nvPr>
        </p:nvSpPr>
        <p:spPr/>
        <p:txBody>
          <a:bodyPr anchor="ctr" anchorCtr="0"/>
          <a:p>
            <a:r>
              <a:rPr lang="en-GB" altLang="zh-CN"/>
              <a:t>Plasma proteins and blood pressure</a:t>
            </a:r>
            <a:endParaRPr lang="en-GB" altLang="zh-CN"/>
          </a:p>
        </p:txBody>
      </p:sp>
      <p:sp>
        <p:nvSpPr>
          <p:cNvPr id="1032200" name="文本框 1032199"/>
          <p:cNvSpPr txBox="1"/>
          <p:nvPr/>
        </p:nvSpPr>
        <p:spPr>
          <a:xfrm>
            <a:off x="563563" y="784225"/>
            <a:ext cx="8402637" cy="822325"/>
          </a:xfrm>
          <a:prstGeom prst="rect">
            <a:avLst/>
          </a:prstGeom>
          <a:noFill/>
          <a:ln w="9525">
            <a:noFill/>
          </a:ln>
        </p:spPr>
        <p:txBody>
          <a:bodyPr>
            <a:spAutoFit/>
          </a:bodyPr>
          <a:p>
            <a:r>
              <a:rPr lang="en-GB" altLang="zh-CN"/>
              <a:t>About 8% of blood plasma consists of </a:t>
            </a:r>
            <a:r>
              <a:rPr lang="en-GB" altLang="zh-CN" b="1">
                <a:solidFill>
                  <a:srgbClr val="10BC45"/>
                </a:solidFill>
              </a:rPr>
              <a:t>plasma proteins</a:t>
            </a:r>
            <a:r>
              <a:rPr lang="en-GB" altLang="zh-CN"/>
              <a:t>, of which about half may be </a:t>
            </a:r>
            <a:r>
              <a:rPr lang="en-GB" altLang="zh-CN" b="1">
                <a:solidFill>
                  <a:srgbClr val="10BC45"/>
                </a:solidFill>
              </a:rPr>
              <a:t>albumins</a:t>
            </a:r>
            <a:r>
              <a:rPr lang="en-GB" altLang="zh-CN"/>
              <a:t>.</a:t>
            </a:r>
            <a:endParaRPr lang="en-GB" altLang="zh-CN"/>
          </a:p>
        </p:txBody>
      </p:sp>
      <p:sp>
        <p:nvSpPr>
          <p:cNvPr id="1032202" name="文本框 1032201"/>
          <p:cNvSpPr txBox="1"/>
          <p:nvPr/>
        </p:nvSpPr>
        <p:spPr>
          <a:xfrm>
            <a:off x="563563" y="4937125"/>
            <a:ext cx="8580437" cy="1198880"/>
          </a:xfrm>
          <a:prstGeom prst="rect">
            <a:avLst/>
          </a:prstGeom>
          <a:noFill/>
          <a:ln w="9525">
            <a:noFill/>
          </a:ln>
        </p:spPr>
        <p:txBody>
          <a:bodyPr>
            <a:spAutoFit/>
          </a:bodyPr>
          <a:p>
            <a:r>
              <a:rPr lang="en-GB" altLang="zh-CN"/>
              <a:t>The balance between the </a:t>
            </a:r>
            <a:r>
              <a:rPr lang="en-GB" altLang="zh-CN">
                <a:highlight>
                  <a:srgbClr val="FFFF00"/>
                </a:highlight>
              </a:rPr>
              <a:t>hydrostatic pressure</a:t>
            </a:r>
            <a:r>
              <a:rPr lang="en-GB" altLang="zh-CN"/>
              <a:t> of blood (‘blood pressure’) and the</a:t>
            </a:r>
            <a:r>
              <a:rPr lang="en-GB" altLang="zh-CN">
                <a:highlight>
                  <a:srgbClr val="FFFF00"/>
                </a:highlight>
              </a:rPr>
              <a:t> osmotic pressure</a:t>
            </a:r>
            <a:r>
              <a:rPr lang="zh-CN" altLang="en-GB">
                <a:highlight>
                  <a:srgbClr val="FFFF00"/>
                </a:highlight>
              </a:rPr>
              <a:t>渗透压</a:t>
            </a:r>
            <a:r>
              <a:rPr lang="en-GB" altLang="zh-CN"/>
              <a:t> of blood is important in the formation of </a:t>
            </a:r>
            <a:r>
              <a:rPr lang="en-GB" altLang="zh-CN" b="1">
                <a:solidFill>
                  <a:srgbClr val="10BC45"/>
                </a:solidFill>
              </a:rPr>
              <a:t>tissue fluid</a:t>
            </a:r>
            <a:r>
              <a:rPr lang="en-GB" altLang="zh-CN"/>
              <a:t>.</a:t>
            </a:r>
            <a:endParaRPr lang="en-GB" altLang="zh-CN"/>
          </a:p>
        </p:txBody>
      </p:sp>
      <p:sp>
        <p:nvSpPr>
          <p:cNvPr id="1032203" name="文本框 1032202"/>
          <p:cNvSpPr txBox="1"/>
          <p:nvPr/>
        </p:nvSpPr>
        <p:spPr>
          <a:xfrm>
            <a:off x="563563" y="2130425"/>
            <a:ext cx="4211637" cy="2282825"/>
          </a:xfrm>
          <a:prstGeom prst="rect">
            <a:avLst/>
          </a:prstGeom>
          <a:noFill/>
          <a:ln w="9525">
            <a:noFill/>
          </a:ln>
        </p:spPr>
        <p:txBody>
          <a:bodyPr>
            <a:spAutoFit/>
          </a:bodyPr>
          <a:p>
            <a:r>
              <a:rPr lang="en-GB" altLang="zh-CN"/>
              <a:t>These are a group of small proteins involved in the transport of other substances (e.g. fatty acids, hormones) and which help regulate the osmotic pressure of blood.</a:t>
            </a:r>
            <a:endParaRPr lang="en-GB" altLang="zh-CN"/>
          </a:p>
        </p:txBody>
      </p:sp>
      <p:pic>
        <p:nvPicPr>
          <p:cNvPr id="1032206" name="图片 1032205"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32207" name="图片 1032206"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2203"/>
                                        </p:tgtEl>
                                        <p:attrNameLst>
                                          <p:attrName>style.visibility</p:attrName>
                                        </p:attrNameLst>
                                      </p:cBhvr>
                                      <p:to>
                                        <p:strVal val="visible"/>
                                      </p:to>
                                    </p:set>
                                    <p:animEffect transition="in" filter="dissolve">
                                      <p:cBhvr>
                                        <p:cTn id="7" dur="500"/>
                                        <p:tgtEl>
                                          <p:spTgt spid="103220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32205"/>
                                        </p:tgtEl>
                                        <p:attrNameLst>
                                          <p:attrName>style.visibility</p:attrName>
                                        </p:attrNameLst>
                                      </p:cBhvr>
                                      <p:to>
                                        <p:strVal val="visible"/>
                                      </p:to>
                                    </p:set>
                                    <p:animEffect transition="in" filter="wipe(up)">
                                      <p:cBhvr>
                                        <p:cTn id="11" dur="500"/>
                                        <p:tgtEl>
                                          <p:spTgt spid="103220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32202"/>
                                        </p:tgtEl>
                                        <p:attrNameLst>
                                          <p:attrName>style.visibility</p:attrName>
                                        </p:attrNameLst>
                                      </p:cBhvr>
                                      <p:to>
                                        <p:strVal val="visible"/>
                                      </p:to>
                                    </p:set>
                                    <p:animEffect transition="in" filter="dissolve">
                                      <p:cBhvr>
                                        <p:cTn id="16" dur="500"/>
                                        <p:tgtEl>
                                          <p:spTgt spid="1032202"/>
                                        </p:tgtEl>
                                      </p:cBhvr>
                                    </p:animEffect>
                                  </p:childTnLst>
                                </p:cTn>
                              </p:par>
                              <p:par>
                                <p:cTn id="17" presetID="1" presetClass="entr" presetSubtype="0" fill="hold" nodeType="withEffect">
                                  <p:stCondLst>
                                    <p:cond delay="0"/>
                                  </p:stCondLst>
                                  <p:childTnLst>
                                    <p:set>
                                      <p:cBhvr>
                                        <p:cTn id="18" dur="1" fill="hold">
                                          <p:stCondLst>
                                            <p:cond delay="0"/>
                                          </p:stCondLst>
                                        </p:cTn>
                                        <p:tgtEl>
                                          <p:spTgt spid="1032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202" grpId="0"/>
      <p:bldP spid="103220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38690" name="标题 1138689"/>
          <p:cNvSpPr>
            <a:spLocks noGrp="1"/>
          </p:cNvSpPr>
          <p:nvPr>
            <p:ph type="title" idx="4294967295"/>
          </p:nvPr>
        </p:nvSpPr>
        <p:spPr/>
        <p:txBody>
          <a:bodyPr anchor="ctr" anchorCtr="0"/>
          <a:p>
            <a:r>
              <a:rPr lang="en-GB" altLang="zh-CN"/>
              <a:t>Composition of body fluids</a:t>
            </a:r>
            <a:endParaRPr lang="en-GB" altLang="zh-CN"/>
          </a:p>
        </p:txBody>
      </p:sp>
      <p:pic>
        <p:nvPicPr>
          <p:cNvPr id="1138757" name="图片 1138756"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38758" name="图片 1138757"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2289" name="图片 12288" descr="ppt/media/image5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2418" name="标题 1212417"/>
          <p:cNvSpPr>
            <a:spLocks noGrp="1"/>
          </p:cNvSpPr>
          <p:nvPr>
            <p:ph type="title"/>
          </p:nvPr>
        </p:nvSpPr>
        <p:spPr/>
        <p:txBody>
          <a:bodyPr anchor="ctr" anchorCtr="0"/>
          <a:p>
            <a:r>
              <a:rPr lang="en-GB" altLang="zh-CN"/>
              <a:t>How is oxygen concentration measured?</a:t>
            </a:r>
            <a:endParaRPr lang="en-GB" altLang="zh-CN"/>
          </a:p>
        </p:txBody>
      </p:sp>
      <p:sp>
        <p:nvSpPr>
          <p:cNvPr id="1212419" name="文本框 1212418"/>
          <p:cNvSpPr txBox="1"/>
          <p:nvPr/>
        </p:nvSpPr>
        <p:spPr>
          <a:xfrm>
            <a:off x="563563" y="784225"/>
            <a:ext cx="8139112" cy="1187450"/>
          </a:xfrm>
          <a:prstGeom prst="rect">
            <a:avLst/>
          </a:prstGeom>
          <a:noFill/>
          <a:ln w="9525">
            <a:noFill/>
          </a:ln>
        </p:spPr>
        <p:txBody>
          <a:bodyPr>
            <a:spAutoFit/>
          </a:bodyPr>
          <a:p>
            <a:r>
              <a:rPr lang="en-GB" altLang="zh-CN" b="0"/>
              <a:t>Oxygen binds to haemoglobin when oxygen is at a high concentration, and dissociates from haemoglobin when oxygen is at a low concentration. </a:t>
            </a:r>
            <a:endParaRPr lang="en-GB" altLang="zh-CN" b="0"/>
          </a:p>
        </p:txBody>
      </p:sp>
      <p:sp>
        <p:nvSpPr>
          <p:cNvPr id="1212421" name="文本框 1212420"/>
          <p:cNvSpPr txBox="1"/>
          <p:nvPr/>
        </p:nvSpPr>
        <p:spPr>
          <a:xfrm>
            <a:off x="566103" y="4395470"/>
            <a:ext cx="4117975" cy="1552575"/>
          </a:xfrm>
          <a:prstGeom prst="rect">
            <a:avLst/>
          </a:prstGeom>
          <a:noFill/>
          <a:ln w="38100">
            <a:noFill/>
          </a:ln>
        </p:spPr>
        <p:txBody>
          <a:bodyPr>
            <a:spAutoFit/>
          </a:bodyPr>
          <a:p>
            <a:r>
              <a:rPr lang="en-GB" altLang="zh-CN" b="0"/>
              <a:t>Partial pressure is measured in kilopascals (</a:t>
            </a:r>
            <a:r>
              <a:rPr lang="en-GB" altLang="zh-CN" b="0" dirty="0" err="1"/>
              <a:t>kPa</a:t>
            </a:r>
            <a:r>
              <a:rPr lang="en-GB" altLang="zh-CN" b="0"/>
              <a:t>) and is written as </a:t>
            </a:r>
            <a:r>
              <a:rPr lang="en-GB" altLang="zh-CN" b="0" i="1"/>
              <a:t>P</a:t>
            </a:r>
            <a:r>
              <a:rPr lang="en-GB" altLang="zh-CN" b="0"/>
              <a:t>(O</a:t>
            </a:r>
            <a:r>
              <a:rPr lang="en-GB" altLang="zh-CN" b="0" baseline="-25000"/>
              <a:t>2</a:t>
            </a:r>
            <a:r>
              <a:rPr lang="en-GB" altLang="zh-CN" b="0"/>
              <a:t>), </a:t>
            </a:r>
            <a:r>
              <a:rPr lang="en-GB" altLang="zh-CN" b="0" i="1"/>
              <a:t>P</a:t>
            </a:r>
            <a:r>
              <a:rPr lang="en-GB" altLang="zh-CN" b="0"/>
              <a:t>(CO</a:t>
            </a:r>
            <a:r>
              <a:rPr lang="en-GB" altLang="zh-CN" b="0" baseline="-25000"/>
              <a:t>2</a:t>
            </a:r>
            <a:r>
              <a:rPr lang="en-GB" altLang="zh-CN" b="0"/>
              <a:t>), etc.</a:t>
            </a:r>
            <a:endParaRPr lang="en-GB" altLang="zh-CN" b="0"/>
          </a:p>
        </p:txBody>
      </p:sp>
      <p:pic>
        <p:nvPicPr>
          <p:cNvPr id="1212422" name="图片 1212421" descr="pressure-meter"/>
          <p:cNvPicPr>
            <a:picLocks noChangeAspect="1"/>
          </p:cNvPicPr>
          <p:nvPr/>
        </p:nvPicPr>
        <p:blipFill>
          <a:blip r:embed="rId1"/>
          <a:stretch>
            <a:fillRect/>
          </a:stretch>
        </p:blipFill>
        <p:spPr>
          <a:xfrm>
            <a:off x="4851400" y="3949700"/>
            <a:ext cx="3429000" cy="2286000"/>
          </a:xfrm>
          <a:prstGeom prst="rect">
            <a:avLst/>
          </a:prstGeom>
          <a:noFill/>
          <a:ln w="9525">
            <a:noFill/>
          </a:ln>
        </p:spPr>
      </p:pic>
      <p:sp>
        <p:nvSpPr>
          <p:cNvPr id="1212423" name="文本框 1212422"/>
          <p:cNvSpPr txBox="1"/>
          <p:nvPr/>
        </p:nvSpPr>
        <p:spPr>
          <a:xfrm>
            <a:off x="563563" y="2286000"/>
            <a:ext cx="8181975" cy="1938020"/>
          </a:xfrm>
          <a:prstGeom prst="rect">
            <a:avLst/>
          </a:prstGeom>
          <a:noFill/>
          <a:ln w="38100">
            <a:noFill/>
          </a:ln>
        </p:spPr>
        <p:txBody>
          <a:bodyPr>
            <a:spAutoFit/>
          </a:bodyPr>
          <a:p>
            <a:r>
              <a:rPr lang="en-GB" altLang="zh-CN" b="0"/>
              <a:t>The concentration of a gas in a mixture of gases can be quantified in terms of its </a:t>
            </a:r>
            <a:r>
              <a:rPr lang="en-GB" altLang="zh-CN">
                <a:solidFill>
                  <a:srgbClr val="10BC45"/>
                </a:solidFill>
              </a:rPr>
              <a:t>partial pressure</a:t>
            </a:r>
            <a:r>
              <a:rPr lang="en-GB" altLang="zh-CN" b="0"/>
              <a:t>. This is the amount of pressure exerted by the gas relative to the total pressure exerted by all the gases in the mixture.</a:t>
            </a:r>
            <a:r>
              <a:rPr lang="en-US" altLang="en-GB" b="0"/>
              <a:t>--O2</a:t>
            </a:r>
            <a:r>
              <a:rPr lang="zh-CN" altLang="en-US" b="0">
                <a:ea typeface="宋体" panose="02010600030101010101" pitchFamily="2" charset="-122"/>
              </a:rPr>
              <a:t>：</a:t>
            </a:r>
            <a:r>
              <a:rPr lang="en-US" altLang="zh-CN" b="0">
                <a:ea typeface="宋体" panose="02010600030101010101" pitchFamily="2" charset="-122"/>
              </a:rPr>
              <a:t>21%</a:t>
            </a:r>
            <a:endParaRPr lang="en-US" altLang="zh-CN" b="0">
              <a:ea typeface="宋体" panose="02010600030101010101" pitchFamily="2" charset="-122"/>
            </a:endParaRPr>
          </a:p>
        </p:txBody>
      </p:sp>
      <p:pic>
        <p:nvPicPr>
          <p:cNvPr id="1212424" name="图片 1212423"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212425" name="图片 1212424"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2423"/>
                                        </p:tgtEl>
                                        <p:attrNameLst>
                                          <p:attrName>style.visibility</p:attrName>
                                        </p:attrNameLst>
                                      </p:cBhvr>
                                      <p:to>
                                        <p:strVal val="visible"/>
                                      </p:to>
                                    </p:set>
                                    <p:animEffect transition="in" filter="dissolve">
                                      <p:cBhvr>
                                        <p:cTn id="7" dur="500"/>
                                        <p:tgtEl>
                                          <p:spTgt spid="12124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2421"/>
                                        </p:tgtEl>
                                        <p:attrNameLst>
                                          <p:attrName>style.visibility</p:attrName>
                                        </p:attrNameLst>
                                      </p:cBhvr>
                                      <p:to>
                                        <p:strVal val="visible"/>
                                      </p:to>
                                    </p:set>
                                    <p:animEffect transition="in" filter="dissolve">
                                      <p:cBhvr>
                                        <p:cTn id="12" dur="500"/>
                                        <p:tgtEl>
                                          <p:spTgt spid="121242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12422"/>
                                        </p:tgtEl>
                                        <p:attrNameLst>
                                          <p:attrName>style.visibility</p:attrName>
                                        </p:attrNameLst>
                                      </p:cBhvr>
                                      <p:to>
                                        <p:strVal val="visible"/>
                                      </p:to>
                                    </p:set>
                                    <p:animEffect transition="in" filter="wipe(left)">
                                      <p:cBhvr>
                                        <p:cTn id="16" dur="500"/>
                                        <p:tgtEl>
                                          <p:spTgt spid="1212422"/>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1212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1" grpId="0"/>
      <p:bldP spid="12124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53975"/>
            <a:ext cx="7971790" cy="549275"/>
          </a:xfrm>
        </p:spPr>
        <p:txBody>
          <a:bodyPr/>
          <a:p>
            <a:r>
              <a:rPr lang="zh-CN" altLang="en-US"/>
              <a:t>The haemoglobin dissociation curve</a:t>
            </a:r>
            <a:r>
              <a:rPr lang="zh-CN" altLang="en-US"/>
              <a:t>氧离曲线</a:t>
            </a:r>
            <a:endParaRPr lang="zh-CN" altLang="en-US"/>
          </a:p>
        </p:txBody>
      </p:sp>
      <p:sp>
        <p:nvSpPr>
          <p:cNvPr id="3" name="内容占位符 2"/>
          <p:cNvSpPr>
            <a:spLocks noGrp="1"/>
          </p:cNvSpPr>
          <p:nvPr>
            <p:ph idx="1"/>
          </p:nvPr>
        </p:nvSpPr>
        <p:spPr>
          <a:xfrm>
            <a:off x="457200" y="2508885"/>
            <a:ext cx="8229600" cy="4526280"/>
          </a:xfrm>
        </p:spPr>
        <p:txBody>
          <a:bodyPr/>
          <a:p>
            <a:r>
              <a:rPr lang="zh-CN" altLang="en-US" sz="2400"/>
              <a:t>dissociation curve: a graph showing the</a:t>
            </a:r>
            <a:r>
              <a:rPr lang="en-US" altLang="zh-CN" sz="2400"/>
              <a:t> </a:t>
            </a:r>
            <a:r>
              <a:rPr lang="zh-CN" altLang="en-US" sz="2400"/>
              <a:t>percentage saturation of a</a:t>
            </a:r>
            <a:r>
              <a:rPr lang="en-US" altLang="zh-CN" sz="2400"/>
              <a:t> </a:t>
            </a:r>
            <a:r>
              <a:rPr lang="zh-CN" altLang="en-US" sz="2400"/>
              <a:t>haemoglobin</a:t>
            </a:r>
            <a:r>
              <a:rPr lang="en-US" altLang="zh-CN" sz="2400"/>
              <a:t> </a:t>
            </a:r>
            <a:r>
              <a:rPr lang="zh-CN" altLang="en-US" sz="2400"/>
              <a:t>with oxygen, plotted against the</a:t>
            </a:r>
            <a:r>
              <a:rPr lang="en-US" altLang="zh-CN" sz="2400"/>
              <a:t> </a:t>
            </a:r>
            <a:r>
              <a:rPr lang="zh-CN" altLang="en-US" sz="2400"/>
              <a:t>partial pressure of oxygen</a:t>
            </a:r>
            <a:endParaRPr lang="zh-CN" altLang="en-US" sz="2400"/>
          </a:p>
          <a:p>
            <a:r>
              <a:rPr lang="zh-CN" altLang="en-US" sz="2400"/>
              <a:t>partial pressure</a:t>
            </a:r>
            <a:r>
              <a:rPr lang="zh-CN" altLang="en-US" sz="2400"/>
              <a:t>分压: a measure of the concentration</a:t>
            </a:r>
            <a:r>
              <a:rPr lang="en-US" altLang="zh-CN" sz="2400"/>
              <a:t> </a:t>
            </a:r>
            <a:r>
              <a:rPr lang="zh-CN" altLang="en-US" sz="2400"/>
              <a:t>of a gas</a:t>
            </a:r>
            <a:endParaRPr lang="zh-CN" altLang="en-US" sz="2400"/>
          </a:p>
        </p:txBody>
      </p:sp>
      <p:sp>
        <p:nvSpPr>
          <p:cNvPr id="4" name="文本框 3"/>
          <p:cNvSpPr txBox="1"/>
          <p:nvPr/>
        </p:nvSpPr>
        <p:spPr>
          <a:xfrm>
            <a:off x="802005" y="1009015"/>
            <a:ext cx="5866765" cy="1014730"/>
          </a:xfrm>
          <a:prstGeom prst="rect">
            <a:avLst/>
          </a:prstGeom>
          <a:noFill/>
        </p:spPr>
        <p:txBody>
          <a:bodyPr wrap="square" rtlCol="0" anchor="t">
            <a:spAutoFit/>
          </a:bodyPr>
          <a:p>
            <a:r>
              <a:rPr lang="en-US" altLang="zh-CN"/>
              <a:t>        </a:t>
            </a:r>
            <a:r>
              <a:rPr lang="zh-CN" altLang="en-US"/>
              <a:t>Hb + </a:t>
            </a:r>
            <a:r>
              <a:rPr lang="en-US" altLang="zh-CN"/>
              <a:t>    </a:t>
            </a:r>
            <a:r>
              <a:rPr lang="zh-CN" altLang="en-US"/>
              <a:t>4O</a:t>
            </a:r>
            <a:r>
              <a:rPr lang="zh-CN" altLang="en-US" baseline="-25000"/>
              <a:t>2</a:t>
            </a:r>
            <a:r>
              <a:rPr lang="zh-CN" altLang="en-US"/>
              <a:t> </a:t>
            </a:r>
            <a:r>
              <a:rPr lang="en-US" altLang="zh-CN"/>
              <a:t>   </a:t>
            </a:r>
            <a:r>
              <a:rPr lang="zh-CN" altLang="en-US"/>
              <a:t>→ </a:t>
            </a:r>
            <a:r>
              <a:rPr lang="en-US" altLang="zh-CN"/>
              <a:t>    </a:t>
            </a:r>
            <a:r>
              <a:rPr lang="zh-CN" altLang="en-US"/>
              <a:t>HbO</a:t>
            </a:r>
            <a:r>
              <a:rPr lang="zh-CN" altLang="en-US" baseline="-25000"/>
              <a:t>8</a:t>
            </a:r>
            <a:endParaRPr lang="zh-CN" altLang="en-US"/>
          </a:p>
          <a:p>
            <a:r>
              <a:rPr lang="zh-CN" altLang="en-US"/>
              <a:t>haemoglobin </a:t>
            </a:r>
            <a:r>
              <a:rPr lang="en-US" altLang="zh-CN"/>
              <a:t>            </a:t>
            </a:r>
            <a:r>
              <a:rPr lang="zh-CN" altLang="en-US"/>
              <a:t>oxyhaemoglobin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101" name="图片 100"/>
          <p:cNvPicPr/>
          <p:nvPr/>
        </p:nvPicPr>
        <p:blipFill>
          <a:blip r:embed="rId1"/>
          <a:stretch>
            <a:fillRect/>
          </a:stretch>
        </p:blipFill>
        <p:spPr>
          <a:xfrm>
            <a:off x="-132080" y="2633980"/>
            <a:ext cx="4265295" cy="4037965"/>
          </a:xfrm>
          <a:prstGeom prst="rect">
            <a:avLst/>
          </a:prstGeom>
          <a:noFill/>
          <a:ln w="9525">
            <a:noFill/>
          </a:ln>
        </p:spPr>
      </p:pic>
      <p:sp>
        <p:nvSpPr>
          <p:cNvPr id="4" name="文本框 3"/>
          <p:cNvSpPr txBox="1"/>
          <p:nvPr/>
        </p:nvSpPr>
        <p:spPr>
          <a:xfrm>
            <a:off x="33655" y="561340"/>
            <a:ext cx="8597900" cy="2091690"/>
          </a:xfrm>
          <a:prstGeom prst="rect">
            <a:avLst/>
          </a:prstGeom>
          <a:noFill/>
        </p:spPr>
        <p:txBody>
          <a:bodyPr wrap="square" rtlCol="0" anchor="t">
            <a:spAutoFit/>
          </a:bodyPr>
          <a:p>
            <a:r>
              <a:rPr lang="en-US" altLang="zh-CN" sz="2000"/>
              <a:t>1.</a:t>
            </a:r>
            <a:r>
              <a:rPr lang="zh-CN" altLang="en-US" sz="2000"/>
              <a:t>At low pO2,  oxygen binds slowly to haemoglobin; this means that haemoglobin cannot pick up oxygen，Haemoglobin has a low affinity for oxygen at low pO2, so saturation percentage is low</a:t>
            </a:r>
            <a:endParaRPr lang="zh-CN" altLang="en-US" sz="2000"/>
          </a:p>
          <a:p>
            <a:r>
              <a:rPr lang="en-US" altLang="zh-CN" sz="2000"/>
              <a:t>2.At medium pO2, oxygen binds more easily to haemoglobin and saturation increases quickly; a small increase in pO2 causes a large increase in haemoglobin saturation</a:t>
            </a:r>
            <a:endParaRPr lang="en-US" altLang="zh-CN" sz="2000"/>
          </a:p>
        </p:txBody>
      </p:sp>
      <p:sp>
        <p:nvSpPr>
          <p:cNvPr id="5" name="文本框 4"/>
          <p:cNvSpPr txBox="1"/>
          <p:nvPr/>
        </p:nvSpPr>
        <p:spPr>
          <a:xfrm>
            <a:off x="4236085" y="2707640"/>
            <a:ext cx="4742815" cy="2553335"/>
          </a:xfrm>
          <a:prstGeom prst="rect">
            <a:avLst/>
          </a:prstGeom>
          <a:noFill/>
        </p:spPr>
        <p:txBody>
          <a:bodyPr wrap="square" rtlCol="0" anchor="t">
            <a:spAutoFit/>
          </a:bodyPr>
          <a:p>
            <a:r>
              <a:rPr lang="en-US" altLang="zh-CN" sz="2000"/>
              <a:t>3.</a:t>
            </a:r>
            <a:r>
              <a:rPr lang="zh-CN" altLang="en-US" sz="2000"/>
              <a:t>At high pO2, oxygen binds easily to haemoglobin;  become saturated as blood passes through the </a:t>
            </a:r>
            <a:r>
              <a:rPr lang="zh-CN" altLang="en-US" sz="2000">
                <a:highlight>
                  <a:srgbClr val="FFFF00"/>
                </a:highlight>
              </a:rPr>
              <a:t>lungs</a:t>
            </a:r>
            <a:endParaRPr lang="zh-CN" altLang="en-US" sz="2000"/>
          </a:p>
          <a:p>
            <a:r>
              <a:rPr lang="zh-CN" altLang="en-US" sz="2000"/>
              <a:t>Haemoglobin has a high affinity for oxygen at high pO2, so saturation percentage is high</a:t>
            </a:r>
            <a:endParaRPr lang="zh-CN" altLang="en-US" sz="2000"/>
          </a:p>
          <a:p>
            <a:endParaRPr lang="zh-CN"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4466" name="标题 1214465"/>
          <p:cNvSpPr>
            <a:spLocks noGrp="1"/>
          </p:cNvSpPr>
          <p:nvPr>
            <p:ph type="title"/>
          </p:nvPr>
        </p:nvSpPr>
        <p:spPr/>
        <p:txBody>
          <a:bodyPr anchor="ctr" anchorCtr="0"/>
          <a:p>
            <a:r>
              <a:rPr lang="en-GB" altLang="zh-CN"/>
              <a:t>The oxygen dissociation curve</a:t>
            </a:r>
            <a:endParaRPr lang="en-GB" altLang="zh-CN"/>
          </a:p>
        </p:txBody>
      </p:sp>
      <p:pic>
        <p:nvPicPr>
          <p:cNvPr id="1214477" name="图片 121447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14478" name="图片 121447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217" name="图片 9216" descr="ppt/media/image47.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Bohr shift波尔</a:t>
            </a:r>
            <a:r>
              <a:rPr lang="zh-CN" altLang="en-US">
                <a:sym typeface="+mn-ea"/>
              </a:rPr>
              <a:t>效应</a:t>
            </a:r>
            <a:endParaRPr lang="zh-CN" altLang="en-US">
              <a:sym typeface="+mn-ea"/>
            </a:endParaRPr>
          </a:p>
        </p:txBody>
      </p:sp>
      <p:sp>
        <p:nvSpPr>
          <p:cNvPr id="3" name="内容占位符 2"/>
          <p:cNvSpPr>
            <a:spLocks noGrp="1"/>
          </p:cNvSpPr>
          <p:nvPr>
            <p:ph idx="1"/>
          </p:nvPr>
        </p:nvSpPr>
        <p:spPr>
          <a:xfrm>
            <a:off x="321945" y="674370"/>
            <a:ext cx="8229600" cy="4526280"/>
          </a:xfrm>
        </p:spPr>
        <p:txBody>
          <a:bodyPr/>
          <a:p>
            <a:r>
              <a:rPr lang="zh-CN" altLang="en-US" sz="2400"/>
              <a:t>The presence of a</a:t>
            </a:r>
            <a:r>
              <a:rPr lang="zh-CN" altLang="en-US" sz="2400">
                <a:solidFill>
                  <a:srgbClr val="FF0000"/>
                </a:solidFill>
              </a:rPr>
              <a:t> high partial pressure of carbon</a:t>
            </a:r>
            <a:r>
              <a:rPr lang="en-US" altLang="zh-CN" sz="2400">
                <a:solidFill>
                  <a:srgbClr val="FF0000"/>
                </a:solidFill>
              </a:rPr>
              <a:t> </a:t>
            </a:r>
            <a:r>
              <a:rPr lang="zh-CN" altLang="en-US" sz="2400">
                <a:solidFill>
                  <a:srgbClr val="FF0000"/>
                </a:solidFill>
              </a:rPr>
              <a:t>dioxide causes haemoglobin to release oxygen</a:t>
            </a:r>
            <a:endParaRPr lang="zh-CN" altLang="en-US" sz="2400"/>
          </a:p>
          <a:p>
            <a:r>
              <a:rPr lang="zh-CN" altLang="en-US" sz="2400">
                <a:highlight>
                  <a:srgbClr val="FFFF00"/>
                </a:highlight>
              </a:rPr>
              <a:t>shift in the curve</a:t>
            </a:r>
            <a:r>
              <a:rPr lang="zh-CN" altLang="en-US" sz="2400"/>
              <a:t> of oxyhaemoglobin due to</a:t>
            </a:r>
            <a:r>
              <a:rPr lang="en-US" altLang="zh-CN" sz="2400"/>
              <a:t> </a:t>
            </a:r>
            <a:r>
              <a:rPr lang="zh-CN" altLang="en-US" sz="2400">
                <a:highlight>
                  <a:srgbClr val="FFFF00"/>
                </a:highlight>
              </a:rPr>
              <a:t>concentration of CO</a:t>
            </a:r>
            <a:r>
              <a:rPr lang="zh-CN" altLang="en-US" sz="2400" baseline="-25000">
                <a:highlight>
                  <a:srgbClr val="FFFF00"/>
                </a:highlight>
              </a:rPr>
              <a:t>2</a:t>
            </a:r>
            <a:r>
              <a:rPr lang="zh-CN" altLang="en-US" sz="2400">
                <a:highlight>
                  <a:srgbClr val="FFFF00"/>
                </a:highlight>
              </a:rPr>
              <a:t> </a:t>
            </a:r>
            <a:r>
              <a:rPr lang="zh-CN" altLang="en-US" sz="2400"/>
              <a:t>at a given partial pressure of O2</a:t>
            </a:r>
            <a:r>
              <a:rPr lang="en-US" altLang="zh-CN" sz="2400"/>
              <a:t> </a:t>
            </a:r>
            <a:r>
              <a:rPr lang="zh-CN" altLang="en-US" sz="2400"/>
              <a:t>is Bohr effect</a:t>
            </a:r>
            <a:endParaRPr lang="zh-CN" altLang="en-US" sz="2400"/>
          </a:p>
          <a:p>
            <a:endParaRPr lang="zh-CN" altLang="en-US" sz="2400"/>
          </a:p>
          <a:p>
            <a:endParaRPr lang="zh-CN" altLang="en-US" sz="2400"/>
          </a:p>
        </p:txBody>
      </p:sp>
      <p:pic>
        <p:nvPicPr>
          <p:cNvPr id="102" name="图片 101"/>
          <p:cNvPicPr/>
          <p:nvPr/>
        </p:nvPicPr>
        <p:blipFill>
          <a:blip r:embed="rId1"/>
          <a:stretch>
            <a:fillRect/>
          </a:stretch>
        </p:blipFill>
        <p:spPr>
          <a:xfrm>
            <a:off x="1870710" y="2232660"/>
            <a:ext cx="5810250" cy="462534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Bohr shift波尔效应</a:t>
            </a:r>
            <a:r>
              <a:rPr lang="en-US" altLang="zh-CN">
                <a:sym typeface="+mn-ea"/>
              </a:rPr>
              <a:t>--207</a:t>
            </a:r>
            <a:endParaRPr lang="en-US" altLang="zh-CN">
              <a:sym typeface="+mn-ea"/>
            </a:endParaRPr>
          </a:p>
        </p:txBody>
      </p:sp>
      <p:pic>
        <p:nvPicPr>
          <p:cNvPr id="4" name="图片 3"/>
          <p:cNvPicPr>
            <a:picLocks noChangeAspect="1"/>
          </p:cNvPicPr>
          <p:nvPr/>
        </p:nvPicPr>
        <p:blipFill>
          <a:blip r:embed="rId1"/>
          <a:stretch>
            <a:fillRect/>
          </a:stretch>
        </p:blipFill>
        <p:spPr>
          <a:xfrm>
            <a:off x="385445" y="679450"/>
            <a:ext cx="6325870" cy="1476375"/>
          </a:xfrm>
          <a:prstGeom prst="rect">
            <a:avLst/>
          </a:prstGeom>
        </p:spPr>
      </p:pic>
      <p:sp>
        <p:nvSpPr>
          <p:cNvPr id="6" name="文本框 5"/>
          <p:cNvSpPr txBox="1"/>
          <p:nvPr/>
        </p:nvSpPr>
        <p:spPr>
          <a:xfrm>
            <a:off x="985520" y="2232025"/>
            <a:ext cx="4686300" cy="460375"/>
          </a:xfrm>
          <a:prstGeom prst="rect">
            <a:avLst/>
          </a:prstGeom>
          <a:noFill/>
        </p:spPr>
        <p:txBody>
          <a:bodyPr wrap="square" rtlCol="0">
            <a:spAutoFit/>
          </a:bodyPr>
          <a:p>
            <a:r>
              <a:rPr lang="en-US" altLang="zh-CN"/>
              <a:t>Hb + H</a:t>
            </a:r>
            <a:r>
              <a:rPr lang="en-US" altLang="zh-CN" baseline="30000"/>
              <a:t>+ </a:t>
            </a:r>
            <a:r>
              <a:rPr lang="en-US" altLang="zh-CN"/>
              <a:t>—— HHb + O</a:t>
            </a:r>
            <a:r>
              <a:rPr lang="en-US" altLang="zh-CN" baseline="-25000"/>
              <a:t>2</a:t>
            </a:r>
            <a:endParaRPr lang="en-US" altLang="zh-CN" baseline="-25000"/>
          </a:p>
        </p:txBody>
      </p:sp>
      <p:sp>
        <p:nvSpPr>
          <p:cNvPr id="7" name="文本框 6"/>
          <p:cNvSpPr txBox="1"/>
          <p:nvPr/>
        </p:nvSpPr>
        <p:spPr>
          <a:xfrm>
            <a:off x="222250" y="2961005"/>
            <a:ext cx="8020685" cy="2122805"/>
          </a:xfrm>
          <a:prstGeom prst="rect">
            <a:avLst/>
          </a:prstGeom>
          <a:noFill/>
        </p:spPr>
        <p:txBody>
          <a:bodyPr wrap="square" rtlCol="0" anchor="t">
            <a:spAutoFit/>
          </a:bodyPr>
          <a:p>
            <a:pPr marL="342900" indent="-342900">
              <a:buFont typeface="Arial" panose="020B0604020202020204" pitchFamily="34" charset="0"/>
              <a:buChar char="•"/>
            </a:pPr>
            <a:r>
              <a:rPr lang="zh-CN" altLang="en-US"/>
              <a:t>CO2 is catalysed by</a:t>
            </a:r>
            <a:r>
              <a:rPr lang="en-US" altLang="zh-CN"/>
              <a:t> </a:t>
            </a:r>
            <a:r>
              <a:rPr lang="zh-CN" altLang="en-US"/>
              <a:t>carbonic anhydrase enzyme when it reacts with water to</a:t>
            </a:r>
            <a:r>
              <a:rPr lang="en-US" altLang="zh-CN"/>
              <a:t> </a:t>
            </a:r>
            <a:r>
              <a:rPr lang="zh-CN" altLang="en-US"/>
              <a:t>form carbonic acid</a:t>
            </a:r>
            <a:endParaRPr lang="zh-CN" altLang="en-US"/>
          </a:p>
          <a:p>
            <a:pPr marL="342900" indent="-342900">
              <a:buFont typeface="Arial" panose="020B0604020202020204" pitchFamily="34" charset="0"/>
              <a:buChar char="•"/>
            </a:pPr>
            <a:r>
              <a:rPr lang="en-US" altLang="zh-CN"/>
              <a:t>w</a:t>
            </a:r>
            <a:r>
              <a:rPr lang="zh-CN" altLang="en-US"/>
              <a:t>hen the carbonic acid dissociates; haemoglobin</a:t>
            </a:r>
            <a:r>
              <a:rPr lang="en-US" altLang="zh-CN"/>
              <a:t> </a:t>
            </a:r>
            <a:r>
              <a:rPr lang="zh-CN" altLang="en-US"/>
              <a:t>combines with H+ ions forming haemoglobunic acid</a:t>
            </a:r>
            <a:r>
              <a:rPr lang="en-US" altLang="zh-CN"/>
              <a:t> </a:t>
            </a:r>
            <a:r>
              <a:rPr lang="zh-CN" altLang="en-US"/>
              <a:t>(HHb) and releases the O2 it’s carrying</a:t>
            </a:r>
            <a:endParaRPr lang="zh-CN" altLang="en-US"/>
          </a:p>
        </p:txBody>
      </p:sp>
      <p:sp>
        <p:nvSpPr>
          <p:cNvPr id="8" name="文本框 7"/>
          <p:cNvSpPr txBox="1"/>
          <p:nvPr/>
        </p:nvSpPr>
        <p:spPr>
          <a:xfrm>
            <a:off x="385445" y="5352415"/>
            <a:ext cx="7635875" cy="829945"/>
          </a:xfrm>
          <a:prstGeom prst="rect">
            <a:avLst/>
          </a:prstGeom>
          <a:noFill/>
        </p:spPr>
        <p:txBody>
          <a:bodyPr wrap="square" rtlCol="0" anchor="t">
            <a:spAutoFit/>
          </a:bodyPr>
          <a:p>
            <a:r>
              <a:rPr lang="zh-CN" altLang="en-US"/>
              <a:t> maintains blood</a:t>
            </a:r>
            <a:r>
              <a:rPr lang="en-US" altLang="zh-CN"/>
              <a:t> </a:t>
            </a:r>
            <a:r>
              <a:rPr lang="zh-CN" altLang="en-US"/>
              <a:t>pH as if the</a:t>
            </a:r>
            <a:r>
              <a:rPr lang="en-US" altLang="zh-CN"/>
              <a:t> H</a:t>
            </a:r>
            <a:r>
              <a:rPr lang="zh-CN" altLang="en-US"/>
              <a:t> ions were left in solution,</a:t>
            </a:r>
            <a:r>
              <a:rPr lang="en-US" altLang="zh-CN"/>
              <a:t>otherwise</a:t>
            </a:r>
            <a:r>
              <a:rPr lang="zh-CN" altLang="en-US"/>
              <a:t> </a:t>
            </a:r>
            <a:r>
              <a:rPr lang="en-US" altLang="zh-CN"/>
              <a:t>t</a:t>
            </a:r>
            <a:r>
              <a:rPr lang="zh-CN" altLang="en-US"/>
              <a:t>he blood turns acidic</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5490" name="标题 1215489"/>
          <p:cNvSpPr>
            <a:spLocks noGrp="1"/>
          </p:cNvSpPr>
          <p:nvPr>
            <p:ph type="title"/>
          </p:nvPr>
        </p:nvSpPr>
        <p:spPr/>
        <p:txBody>
          <a:bodyPr anchor="ctr" anchorCtr="0"/>
          <a:p>
            <a:r>
              <a:rPr lang="en-GB" altLang="zh-CN"/>
              <a:t>Factors affecting oxygen dissociation</a:t>
            </a:r>
            <a:endParaRPr lang="en-GB" altLang="zh-CN"/>
          </a:p>
        </p:txBody>
      </p:sp>
      <p:pic>
        <p:nvPicPr>
          <p:cNvPr id="1215577" name="图片 121557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15578" name="图片 121557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41" name="图片 10240" descr="ppt/media/image5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151765" y="313055"/>
            <a:ext cx="8731250" cy="1937385"/>
          </a:xfrm>
          <a:prstGeom prst="rect">
            <a:avLst/>
          </a:prstGeom>
          <a:noFill/>
        </p:spPr>
        <p:txBody>
          <a:bodyPr wrap="square" rtlCol="0" anchor="t">
            <a:spAutoFit/>
          </a:bodyPr>
          <a:p>
            <a:pPr marL="342900" indent="-342900">
              <a:lnSpc>
                <a:spcPct val="70000"/>
              </a:lnSpc>
              <a:buFont typeface="Arial" panose="020B0604020202020204" pitchFamily="34" charset="0"/>
              <a:buChar char="•"/>
            </a:pPr>
            <a:r>
              <a:rPr lang="zh-CN" altLang="en-US"/>
              <a:t>presence of high partial pressures of CO2 causes</a:t>
            </a:r>
            <a:r>
              <a:rPr lang="en-US" altLang="zh-CN"/>
              <a:t> </a:t>
            </a:r>
            <a:r>
              <a:rPr lang="zh-CN" altLang="en-US"/>
              <a:t>haemoglobin to release O2</a:t>
            </a:r>
            <a:endParaRPr lang="zh-CN" altLang="en-US"/>
          </a:p>
          <a:p>
            <a:pPr>
              <a:lnSpc>
                <a:spcPct val="70000"/>
              </a:lnSpc>
            </a:pPr>
            <a:r>
              <a:rPr lang="zh-CN" altLang="en-US"/>
              <a:t>• high concentration of O2 is found in respiring tissues</a:t>
            </a:r>
            <a:endParaRPr lang="zh-CN" altLang="en-US"/>
          </a:p>
          <a:p>
            <a:pPr>
              <a:lnSpc>
                <a:spcPct val="70000"/>
              </a:lnSpc>
            </a:pPr>
            <a:r>
              <a:rPr lang="zh-CN" altLang="en-US"/>
              <a:t>which need O2</a:t>
            </a:r>
            <a:endParaRPr lang="zh-CN" altLang="en-US"/>
          </a:p>
          <a:p>
            <a:pPr>
              <a:lnSpc>
                <a:spcPct val="70000"/>
              </a:lnSpc>
            </a:pPr>
            <a:endParaRPr lang="zh-CN" altLang="en-US"/>
          </a:p>
        </p:txBody>
      </p:sp>
      <p:pic>
        <p:nvPicPr>
          <p:cNvPr id="103" name="图片 102"/>
          <p:cNvPicPr/>
          <p:nvPr/>
        </p:nvPicPr>
        <p:blipFill>
          <a:blip r:embed="rId1"/>
          <a:stretch>
            <a:fillRect/>
          </a:stretch>
        </p:blipFill>
        <p:spPr>
          <a:xfrm>
            <a:off x="151765" y="2056765"/>
            <a:ext cx="4535170" cy="4507230"/>
          </a:xfrm>
          <a:prstGeom prst="rect">
            <a:avLst/>
          </a:prstGeom>
          <a:noFill/>
          <a:ln w="9525">
            <a:noFill/>
          </a:ln>
        </p:spPr>
      </p:pic>
      <p:sp>
        <p:nvSpPr>
          <p:cNvPr id="5" name="文本框 4"/>
          <p:cNvSpPr txBox="1"/>
          <p:nvPr/>
        </p:nvSpPr>
        <p:spPr>
          <a:xfrm>
            <a:off x="4866640" y="2160905"/>
            <a:ext cx="4277360" cy="1309370"/>
          </a:xfrm>
          <a:prstGeom prst="rect">
            <a:avLst/>
          </a:prstGeom>
          <a:noFill/>
        </p:spPr>
        <p:txBody>
          <a:bodyPr wrap="square" rtlCol="0" anchor="t">
            <a:spAutoFit/>
          </a:bodyPr>
          <a:p>
            <a:pPr>
              <a:lnSpc>
                <a:spcPct val="70000"/>
              </a:lnSpc>
            </a:pPr>
            <a:r>
              <a:rPr lang="zh-CN" altLang="en-US">
                <a:sym typeface="+mn-ea"/>
              </a:rPr>
              <a:t>• high concentration of CO2 causes Hb to release O2,</a:t>
            </a:r>
            <a:endParaRPr lang="zh-CN" altLang="en-US"/>
          </a:p>
          <a:p>
            <a:pPr>
              <a:lnSpc>
                <a:spcPct val="70000"/>
              </a:lnSpc>
            </a:pPr>
            <a:r>
              <a:rPr lang="zh-CN" altLang="en-US">
                <a:sym typeface="+mn-ea"/>
              </a:rPr>
              <a:t>curve lies below and to the right</a:t>
            </a:r>
            <a:endParaRPr lang="zh-CN" altLang="en-US">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93634" name="标题 1093633"/>
          <p:cNvSpPr>
            <a:spLocks noGrp="1"/>
          </p:cNvSpPr>
          <p:nvPr>
            <p:ph type="title"/>
          </p:nvPr>
        </p:nvSpPr>
        <p:spPr/>
        <p:txBody>
          <a:bodyPr anchor="ctr" anchorCtr="0"/>
          <a:p>
            <a:r>
              <a:rPr lang="en-GB" altLang="zh-CN"/>
              <a:t>Surface area to volume ratio</a:t>
            </a:r>
            <a:endParaRPr lang="en-GB" altLang="zh-CN"/>
          </a:p>
        </p:txBody>
      </p:sp>
      <p:sp>
        <p:nvSpPr>
          <p:cNvPr id="1093642" name="文本框 1093641"/>
          <p:cNvSpPr txBox="1"/>
          <p:nvPr/>
        </p:nvSpPr>
        <p:spPr>
          <a:xfrm>
            <a:off x="563563" y="784225"/>
            <a:ext cx="3302000" cy="3378200"/>
          </a:xfrm>
          <a:prstGeom prst="rect">
            <a:avLst/>
          </a:prstGeom>
          <a:noFill/>
          <a:ln w="9525">
            <a:noFill/>
          </a:ln>
        </p:spPr>
        <p:txBody>
          <a:bodyPr>
            <a:spAutoFit/>
          </a:bodyPr>
          <a:p>
            <a:r>
              <a:rPr lang="en-GB" altLang="zh-CN"/>
              <a:t>In larger organisms, diffusion of substances would occur far too slowly to enable them to survive: the rate of diffusion increases with the square of the distance it has to travel.</a:t>
            </a:r>
            <a:endParaRPr lang="en-GB" altLang="zh-CN"/>
          </a:p>
        </p:txBody>
      </p:sp>
      <p:sp>
        <p:nvSpPr>
          <p:cNvPr id="1093648" name="文本框 1093647"/>
          <p:cNvSpPr txBox="1"/>
          <p:nvPr/>
        </p:nvSpPr>
        <p:spPr>
          <a:xfrm>
            <a:off x="563563" y="5229225"/>
            <a:ext cx="8382000" cy="822325"/>
          </a:xfrm>
          <a:prstGeom prst="rect">
            <a:avLst/>
          </a:prstGeom>
          <a:noFill/>
          <a:ln w="9525">
            <a:noFill/>
          </a:ln>
        </p:spPr>
        <p:txBody>
          <a:bodyPr>
            <a:spAutoFit/>
          </a:bodyPr>
          <a:p>
            <a:r>
              <a:rPr lang="en-GB" altLang="zh-CN"/>
              <a:t>Single-celled organisms have a very large surface area to volume ratio, because the diffusion path is so short.</a:t>
            </a:r>
            <a:endParaRPr lang="en-GB" altLang="zh-CN"/>
          </a:p>
        </p:txBody>
      </p:sp>
      <p:sp>
        <p:nvSpPr>
          <p:cNvPr id="1093650" name="矩形 1093649"/>
          <p:cNvSpPr/>
          <p:nvPr/>
        </p:nvSpPr>
        <p:spPr>
          <a:xfrm>
            <a:off x="563563" y="4284663"/>
            <a:ext cx="8364537" cy="822325"/>
          </a:xfrm>
          <a:prstGeom prst="rect">
            <a:avLst/>
          </a:prstGeom>
          <a:noFill/>
          <a:ln w="9525">
            <a:noFill/>
          </a:ln>
        </p:spPr>
        <p:txBody>
          <a:bodyPr>
            <a:spAutoFit/>
          </a:bodyPr>
          <a:p>
            <a:r>
              <a:rPr lang="en-GB" altLang="zh-CN"/>
              <a:t>This is not just because of its size, however: more important is an organism’s </a:t>
            </a:r>
            <a:r>
              <a:rPr lang="en-GB" altLang="zh-CN" b="1">
                <a:solidFill>
                  <a:srgbClr val="10BC45"/>
                </a:solidFill>
              </a:rPr>
              <a:t>surface area to volume ratio</a:t>
            </a:r>
            <a:r>
              <a:rPr lang="en-GB" altLang="zh-CN"/>
              <a:t>.</a:t>
            </a:r>
            <a:endParaRPr lang="en-GB" altLang="zh-CN"/>
          </a:p>
        </p:txBody>
      </p:sp>
      <p:pic>
        <p:nvPicPr>
          <p:cNvPr id="1093653" name="图片 1093652" descr="elephants"/>
          <p:cNvPicPr>
            <a:picLocks noChangeAspect="1"/>
          </p:cNvPicPr>
          <p:nvPr/>
        </p:nvPicPr>
        <p:blipFill>
          <a:blip r:embed="rId1"/>
          <a:stretch>
            <a:fillRect/>
          </a:stretch>
        </p:blipFill>
        <p:spPr>
          <a:xfrm>
            <a:off x="4070350" y="885825"/>
            <a:ext cx="4762500" cy="3181350"/>
          </a:xfrm>
          <a:prstGeom prst="rect">
            <a:avLst/>
          </a:prstGeom>
          <a:noFill/>
          <a:ln w="9525">
            <a:noFill/>
          </a:ln>
        </p:spPr>
      </p:pic>
      <p:pic>
        <p:nvPicPr>
          <p:cNvPr id="1093654" name="图片 109365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93655" name="图片 1093654"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93653"/>
                                        </p:tgtEl>
                                        <p:attrNameLst>
                                          <p:attrName>style.visibility</p:attrName>
                                        </p:attrNameLst>
                                      </p:cBhvr>
                                      <p:to>
                                        <p:strVal val="visible"/>
                                      </p:to>
                                    </p:set>
                                    <p:animEffect transition="in" filter="wipe(left)">
                                      <p:cBhvr>
                                        <p:cTn id="7" dur="500"/>
                                        <p:tgtEl>
                                          <p:spTgt spid="10936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93650"/>
                                        </p:tgtEl>
                                        <p:attrNameLst>
                                          <p:attrName>style.visibility</p:attrName>
                                        </p:attrNameLst>
                                      </p:cBhvr>
                                      <p:to>
                                        <p:strVal val="visible"/>
                                      </p:to>
                                    </p:set>
                                    <p:animEffect transition="in" filter="dissolve">
                                      <p:cBhvr>
                                        <p:cTn id="12" dur="500"/>
                                        <p:tgtEl>
                                          <p:spTgt spid="10936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93648"/>
                                        </p:tgtEl>
                                        <p:attrNameLst>
                                          <p:attrName>style.visibility</p:attrName>
                                        </p:attrNameLst>
                                      </p:cBhvr>
                                      <p:to>
                                        <p:strVal val="visible"/>
                                      </p:to>
                                    </p:set>
                                    <p:animEffect transition="in" filter="dissolve">
                                      <p:cBhvr>
                                        <p:cTn id="17" dur="500"/>
                                        <p:tgtEl>
                                          <p:spTgt spid="1093648"/>
                                        </p:tgtEl>
                                      </p:cBhvr>
                                    </p:animEffect>
                                  </p:childTnLst>
                                </p:cTn>
                              </p:par>
                              <p:par>
                                <p:cTn id="18" presetID="1" presetClass="entr" presetSubtype="0" fill="hold" nodeType="withEffect">
                                  <p:stCondLst>
                                    <p:cond delay="0"/>
                                  </p:stCondLst>
                                  <p:childTnLst>
                                    <p:set>
                                      <p:cBhvr>
                                        <p:cTn id="19" dur="1" fill="hold">
                                          <p:stCondLst>
                                            <p:cond delay="0"/>
                                          </p:stCondLst>
                                        </p:cTn>
                                        <p:tgtEl>
                                          <p:spTgt spid="1093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8" grpId="0"/>
      <p:bldP spid="10936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7538" name="标题 1217537"/>
          <p:cNvSpPr>
            <a:spLocks noGrp="1"/>
          </p:cNvSpPr>
          <p:nvPr>
            <p:ph type="title"/>
          </p:nvPr>
        </p:nvSpPr>
        <p:spPr/>
        <p:txBody>
          <a:bodyPr anchor="ctr" anchorCtr="0"/>
          <a:p>
            <a:r>
              <a:rPr lang="en-GB" altLang="zh-CN"/>
              <a:t>Foetal haemoglobin</a:t>
            </a:r>
            <a:endParaRPr lang="en-GB" altLang="zh-CN"/>
          </a:p>
        </p:txBody>
      </p:sp>
      <p:sp>
        <p:nvSpPr>
          <p:cNvPr id="1217540" name="文本框 1217539"/>
          <p:cNvSpPr txBox="1"/>
          <p:nvPr/>
        </p:nvSpPr>
        <p:spPr>
          <a:xfrm>
            <a:off x="563563" y="784225"/>
            <a:ext cx="8588375" cy="822325"/>
          </a:xfrm>
          <a:prstGeom prst="rect">
            <a:avLst/>
          </a:prstGeom>
          <a:noFill/>
          <a:ln w="9525">
            <a:noFill/>
          </a:ln>
        </p:spPr>
        <p:txBody>
          <a:bodyPr>
            <a:spAutoFit/>
          </a:bodyPr>
          <a:p>
            <a:r>
              <a:rPr lang="en-GB" altLang="zh-CN" b="0"/>
              <a:t>The red blood cells in the foetal bloodstream contain a special form of haemoglobin known as </a:t>
            </a:r>
            <a:r>
              <a:rPr lang="en-GB" altLang="zh-CN">
                <a:solidFill>
                  <a:srgbClr val="10BC45"/>
                </a:solidFill>
              </a:rPr>
              <a:t>foetal haemoglobin</a:t>
            </a:r>
            <a:r>
              <a:rPr lang="en-GB" altLang="zh-CN" b="0"/>
              <a:t>. </a:t>
            </a:r>
            <a:endParaRPr lang="en-GB" altLang="zh-CN" b="0"/>
          </a:p>
        </p:txBody>
      </p:sp>
      <p:sp>
        <p:nvSpPr>
          <p:cNvPr id="1217546" name="文本框 1217545"/>
          <p:cNvSpPr txBox="1"/>
          <p:nvPr/>
        </p:nvSpPr>
        <p:spPr>
          <a:xfrm>
            <a:off x="563563" y="1774825"/>
            <a:ext cx="3043237" cy="1552575"/>
          </a:xfrm>
          <a:prstGeom prst="rect">
            <a:avLst/>
          </a:prstGeom>
          <a:noFill/>
          <a:ln w="38100">
            <a:noFill/>
          </a:ln>
        </p:spPr>
        <p:txBody>
          <a:bodyPr>
            <a:spAutoFit/>
          </a:bodyPr>
          <a:p>
            <a:r>
              <a:rPr lang="en-GB" altLang="zh-CN" b="0"/>
              <a:t>Foetal haemoglobin has a </a:t>
            </a:r>
            <a:r>
              <a:rPr lang="en-GB" altLang="zh-CN"/>
              <a:t>higher affinity</a:t>
            </a:r>
            <a:r>
              <a:rPr lang="en-GB" altLang="zh-CN" b="0"/>
              <a:t> for oxygen than adult haemoglobin.</a:t>
            </a:r>
            <a:endParaRPr lang="en-GB" altLang="zh-CN"/>
          </a:p>
        </p:txBody>
      </p:sp>
      <p:sp>
        <p:nvSpPr>
          <p:cNvPr id="1217551" name="文本框 1217550"/>
          <p:cNvSpPr txBox="1"/>
          <p:nvPr/>
        </p:nvSpPr>
        <p:spPr>
          <a:xfrm rot="16200000">
            <a:off x="2765425" y="3365500"/>
            <a:ext cx="2765425" cy="822325"/>
          </a:xfrm>
          <a:prstGeom prst="rect">
            <a:avLst/>
          </a:prstGeom>
          <a:noFill/>
          <a:ln w="38100">
            <a:noFill/>
          </a:ln>
        </p:spPr>
        <p:txBody>
          <a:bodyPr>
            <a:spAutoFit/>
          </a:bodyPr>
          <a:p>
            <a:pPr algn="ctr"/>
            <a:r>
              <a:rPr lang="en-GB" altLang="zh-CN"/>
              <a:t>oxyhaemoglobin (% saturation)</a:t>
            </a:r>
            <a:endParaRPr lang="en-GB" altLang="zh-CN"/>
          </a:p>
        </p:txBody>
      </p:sp>
      <p:sp>
        <p:nvSpPr>
          <p:cNvPr id="1217552" name="文本框 1217551"/>
          <p:cNvSpPr txBox="1"/>
          <p:nvPr/>
        </p:nvSpPr>
        <p:spPr>
          <a:xfrm>
            <a:off x="563563" y="3495675"/>
            <a:ext cx="3357562" cy="2647950"/>
          </a:xfrm>
          <a:prstGeom prst="rect">
            <a:avLst/>
          </a:prstGeom>
          <a:noFill/>
          <a:ln w="38100">
            <a:noFill/>
          </a:ln>
        </p:spPr>
        <p:txBody>
          <a:bodyPr>
            <a:spAutoFit/>
          </a:bodyPr>
          <a:p>
            <a:r>
              <a:rPr lang="en-GB" altLang="zh-CN" b="0"/>
              <a:t>This helps maximize oxygen uptake from the mother’s blood stream, which has already lost some of its oxygen by the time it reaches the placenta.</a:t>
            </a:r>
            <a:endParaRPr lang="en-GB" altLang="zh-CN"/>
          </a:p>
        </p:txBody>
      </p:sp>
      <p:sp>
        <p:nvSpPr>
          <p:cNvPr id="1217554" name="文本框 1217553"/>
          <p:cNvSpPr txBox="1"/>
          <p:nvPr/>
        </p:nvSpPr>
        <p:spPr>
          <a:xfrm>
            <a:off x="4410075" y="2082800"/>
            <a:ext cx="608013" cy="396875"/>
          </a:xfrm>
          <a:prstGeom prst="rect">
            <a:avLst/>
          </a:prstGeom>
          <a:noFill/>
          <a:ln w="38100">
            <a:noFill/>
          </a:ln>
        </p:spPr>
        <p:txBody>
          <a:bodyPr wrap="none" anchor="t" anchorCtr="0">
            <a:spAutoFit/>
          </a:bodyPr>
          <a:p>
            <a:r>
              <a:rPr lang="en-GB" altLang="zh-CN" sz="2000" b="0"/>
              <a:t>100</a:t>
            </a:r>
            <a:endParaRPr lang="en-GB" altLang="zh-CN" sz="2000" b="0"/>
          </a:p>
        </p:txBody>
      </p:sp>
      <p:sp>
        <p:nvSpPr>
          <p:cNvPr id="1217555" name="文本框 1217554"/>
          <p:cNvSpPr txBox="1"/>
          <p:nvPr/>
        </p:nvSpPr>
        <p:spPr>
          <a:xfrm>
            <a:off x="4551363" y="2379663"/>
            <a:ext cx="466725" cy="396875"/>
          </a:xfrm>
          <a:prstGeom prst="rect">
            <a:avLst/>
          </a:prstGeom>
          <a:noFill/>
          <a:ln w="38100">
            <a:noFill/>
          </a:ln>
        </p:spPr>
        <p:txBody>
          <a:bodyPr wrap="none" anchor="t" anchorCtr="0">
            <a:spAutoFit/>
          </a:bodyPr>
          <a:p>
            <a:r>
              <a:rPr lang="en-GB" altLang="zh-CN" sz="2000" b="0"/>
              <a:t>90</a:t>
            </a:r>
            <a:endParaRPr lang="en-GB" altLang="zh-CN" sz="2000" b="0"/>
          </a:p>
        </p:txBody>
      </p:sp>
      <p:sp>
        <p:nvSpPr>
          <p:cNvPr id="1217556" name="文本框 1217555"/>
          <p:cNvSpPr txBox="1"/>
          <p:nvPr/>
        </p:nvSpPr>
        <p:spPr>
          <a:xfrm>
            <a:off x="4551363" y="2674938"/>
            <a:ext cx="466725" cy="396875"/>
          </a:xfrm>
          <a:prstGeom prst="rect">
            <a:avLst/>
          </a:prstGeom>
          <a:noFill/>
          <a:ln w="38100">
            <a:noFill/>
          </a:ln>
        </p:spPr>
        <p:txBody>
          <a:bodyPr wrap="none" anchor="t" anchorCtr="0">
            <a:spAutoFit/>
          </a:bodyPr>
          <a:p>
            <a:r>
              <a:rPr lang="en-GB" altLang="zh-CN" sz="2000" b="0"/>
              <a:t>80</a:t>
            </a:r>
            <a:endParaRPr lang="en-GB" altLang="zh-CN" sz="2000" b="0"/>
          </a:p>
        </p:txBody>
      </p:sp>
      <p:sp>
        <p:nvSpPr>
          <p:cNvPr id="1217557" name="文本框 1217556"/>
          <p:cNvSpPr txBox="1"/>
          <p:nvPr/>
        </p:nvSpPr>
        <p:spPr>
          <a:xfrm>
            <a:off x="4551363" y="2970213"/>
            <a:ext cx="466725" cy="396875"/>
          </a:xfrm>
          <a:prstGeom prst="rect">
            <a:avLst/>
          </a:prstGeom>
          <a:noFill/>
          <a:ln w="38100">
            <a:noFill/>
          </a:ln>
        </p:spPr>
        <p:txBody>
          <a:bodyPr wrap="none" anchor="t" anchorCtr="0">
            <a:spAutoFit/>
          </a:bodyPr>
          <a:p>
            <a:r>
              <a:rPr lang="en-GB" altLang="zh-CN" sz="2000" b="0"/>
              <a:t>70</a:t>
            </a:r>
            <a:endParaRPr lang="en-GB" altLang="zh-CN" sz="2000" b="0"/>
          </a:p>
        </p:txBody>
      </p:sp>
      <p:sp>
        <p:nvSpPr>
          <p:cNvPr id="1217558" name="文本框 1217557"/>
          <p:cNvSpPr txBox="1"/>
          <p:nvPr/>
        </p:nvSpPr>
        <p:spPr>
          <a:xfrm>
            <a:off x="4551363" y="3267075"/>
            <a:ext cx="466725" cy="396875"/>
          </a:xfrm>
          <a:prstGeom prst="rect">
            <a:avLst/>
          </a:prstGeom>
          <a:noFill/>
          <a:ln w="38100">
            <a:noFill/>
          </a:ln>
        </p:spPr>
        <p:txBody>
          <a:bodyPr wrap="none" anchor="t" anchorCtr="0">
            <a:spAutoFit/>
          </a:bodyPr>
          <a:p>
            <a:r>
              <a:rPr lang="en-GB" altLang="zh-CN" sz="2000" b="0"/>
              <a:t>60</a:t>
            </a:r>
            <a:endParaRPr lang="en-GB" altLang="zh-CN" sz="2000" b="0"/>
          </a:p>
        </p:txBody>
      </p:sp>
      <p:sp>
        <p:nvSpPr>
          <p:cNvPr id="1217559" name="文本框 1217558"/>
          <p:cNvSpPr txBox="1"/>
          <p:nvPr/>
        </p:nvSpPr>
        <p:spPr>
          <a:xfrm>
            <a:off x="4551363" y="4154488"/>
            <a:ext cx="466725" cy="396875"/>
          </a:xfrm>
          <a:prstGeom prst="rect">
            <a:avLst/>
          </a:prstGeom>
          <a:noFill/>
          <a:ln w="38100">
            <a:noFill/>
          </a:ln>
        </p:spPr>
        <p:txBody>
          <a:bodyPr wrap="none" anchor="t" anchorCtr="0">
            <a:spAutoFit/>
          </a:bodyPr>
          <a:p>
            <a:r>
              <a:rPr lang="en-GB" altLang="zh-CN" sz="2000" b="0"/>
              <a:t>30</a:t>
            </a:r>
            <a:endParaRPr lang="en-GB" altLang="zh-CN" sz="2000" b="0"/>
          </a:p>
        </p:txBody>
      </p:sp>
      <p:sp>
        <p:nvSpPr>
          <p:cNvPr id="1217560" name="文本框 1217559"/>
          <p:cNvSpPr txBox="1"/>
          <p:nvPr/>
        </p:nvSpPr>
        <p:spPr>
          <a:xfrm>
            <a:off x="4551363" y="4449763"/>
            <a:ext cx="466725" cy="396875"/>
          </a:xfrm>
          <a:prstGeom prst="rect">
            <a:avLst/>
          </a:prstGeom>
          <a:noFill/>
          <a:ln w="38100">
            <a:noFill/>
          </a:ln>
        </p:spPr>
        <p:txBody>
          <a:bodyPr wrap="none" anchor="t" anchorCtr="0">
            <a:spAutoFit/>
          </a:bodyPr>
          <a:p>
            <a:r>
              <a:rPr lang="en-GB" altLang="zh-CN" sz="2000" b="0"/>
              <a:t>20</a:t>
            </a:r>
            <a:endParaRPr lang="en-GB" altLang="zh-CN" sz="2000" b="0"/>
          </a:p>
        </p:txBody>
      </p:sp>
      <p:sp>
        <p:nvSpPr>
          <p:cNvPr id="1217561" name="文本框 1217560"/>
          <p:cNvSpPr txBox="1"/>
          <p:nvPr/>
        </p:nvSpPr>
        <p:spPr>
          <a:xfrm>
            <a:off x="4551363" y="4745038"/>
            <a:ext cx="466725" cy="396875"/>
          </a:xfrm>
          <a:prstGeom prst="rect">
            <a:avLst/>
          </a:prstGeom>
          <a:noFill/>
          <a:ln w="38100">
            <a:noFill/>
          </a:ln>
        </p:spPr>
        <p:txBody>
          <a:bodyPr wrap="none" anchor="t" anchorCtr="0">
            <a:spAutoFit/>
          </a:bodyPr>
          <a:p>
            <a:r>
              <a:rPr lang="en-GB" altLang="zh-CN" sz="2000" b="0"/>
              <a:t>10</a:t>
            </a:r>
            <a:endParaRPr lang="en-GB" altLang="zh-CN" sz="2000" b="0"/>
          </a:p>
        </p:txBody>
      </p:sp>
      <p:sp>
        <p:nvSpPr>
          <p:cNvPr id="1217562" name="文本框 1217561"/>
          <p:cNvSpPr txBox="1"/>
          <p:nvPr/>
        </p:nvSpPr>
        <p:spPr>
          <a:xfrm>
            <a:off x="4692650" y="5040313"/>
            <a:ext cx="325438" cy="396875"/>
          </a:xfrm>
          <a:prstGeom prst="rect">
            <a:avLst/>
          </a:prstGeom>
          <a:noFill/>
          <a:ln w="38100">
            <a:noFill/>
          </a:ln>
        </p:spPr>
        <p:txBody>
          <a:bodyPr wrap="none" anchor="t" anchorCtr="0">
            <a:spAutoFit/>
          </a:bodyPr>
          <a:p>
            <a:r>
              <a:rPr lang="en-GB" altLang="zh-CN" sz="2000" b="0"/>
              <a:t>0</a:t>
            </a:r>
            <a:endParaRPr lang="en-GB" altLang="zh-CN" sz="2000" b="0"/>
          </a:p>
        </p:txBody>
      </p:sp>
      <p:sp>
        <p:nvSpPr>
          <p:cNvPr id="1217563" name="文本框 1217562"/>
          <p:cNvSpPr txBox="1"/>
          <p:nvPr/>
        </p:nvSpPr>
        <p:spPr>
          <a:xfrm>
            <a:off x="4551363" y="3857625"/>
            <a:ext cx="466725" cy="396875"/>
          </a:xfrm>
          <a:prstGeom prst="rect">
            <a:avLst/>
          </a:prstGeom>
          <a:noFill/>
          <a:ln w="38100">
            <a:noFill/>
          </a:ln>
        </p:spPr>
        <p:txBody>
          <a:bodyPr wrap="none" anchor="t" anchorCtr="0">
            <a:spAutoFit/>
          </a:bodyPr>
          <a:p>
            <a:r>
              <a:rPr lang="en-GB" altLang="zh-CN" sz="2000" b="0"/>
              <a:t>40</a:t>
            </a:r>
            <a:endParaRPr lang="en-GB" altLang="zh-CN" sz="2000" b="0"/>
          </a:p>
        </p:txBody>
      </p:sp>
      <p:sp>
        <p:nvSpPr>
          <p:cNvPr id="1217564" name="文本框 1217563"/>
          <p:cNvSpPr txBox="1"/>
          <p:nvPr/>
        </p:nvSpPr>
        <p:spPr>
          <a:xfrm>
            <a:off x="4551363" y="3562350"/>
            <a:ext cx="466725" cy="396875"/>
          </a:xfrm>
          <a:prstGeom prst="rect">
            <a:avLst/>
          </a:prstGeom>
          <a:noFill/>
          <a:ln w="38100">
            <a:noFill/>
          </a:ln>
        </p:spPr>
        <p:txBody>
          <a:bodyPr wrap="none" anchor="t" anchorCtr="0">
            <a:spAutoFit/>
          </a:bodyPr>
          <a:p>
            <a:r>
              <a:rPr lang="en-GB" altLang="zh-CN" sz="2000" b="0"/>
              <a:t>50</a:t>
            </a:r>
            <a:endParaRPr lang="en-GB" altLang="zh-CN" sz="2000" b="0"/>
          </a:p>
        </p:txBody>
      </p:sp>
      <p:sp>
        <p:nvSpPr>
          <p:cNvPr id="1217565" name="文本框 1217564"/>
          <p:cNvSpPr txBox="1"/>
          <p:nvPr/>
        </p:nvSpPr>
        <p:spPr>
          <a:xfrm>
            <a:off x="4930775" y="5314950"/>
            <a:ext cx="325438" cy="396875"/>
          </a:xfrm>
          <a:prstGeom prst="rect">
            <a:avLst/>
          </a:prstGeom>
          <a:noFill/>
          <a:ln w="38100">
            <a:noFill/>
          </a:ln>
        </p:spPr>
        <p:txBody>
          <a:bodyPr wrap="none" anchor="t" anchorCtr="0">
            <a:spAutoFit/>
          </a:bodyPr>
          <a:p>
            <a:pPr algn="ctr"/>
            <a:r>
              <a:rPr lang="en-GB" altLang="zh-CN" sz="2000" b="0"/>
              <a:t>0</a:t>
            </a:r>
            <a:endParaRPr lang="en-GB" altLang="zh-CN" sz="2000" b="0"/>
          </a:p>
        </p:txBody>
      </p:sp>
      <p:sp>
        <p:nvSpPr>
          <p:cNvPr id="1217566" name="文本框 1217565"/>
          <p:cNvSpPr txBox="1"/>
          <p:nvPr/>
        </p:nvSpPr>
        <p:spPr>
          <a:xfrm>
            <a:off x="5472113" y="5314950"/>
            <a:ext cx="325437" cy="396875"/>
          </a:xfrm>
          <a:prstGeom prst="rect">
            <a:avLst/>
          </a:prstGeom>
          <a:noFill/>
          <a:ln w="38100">
            <a:noFill/>
          </a:ln>
        </p:spPr>
        <p:txBody>
          <a:bodyPr wrap="none" anchor="t" anchorCtr="0">
            <a:spAutoFit/>
          </a:bodyPr>
          <a:p>
            <a:pPr algn="ctr"/>
            <a:r>
              <a:rPr lang="en-GB" altLang="zh-CN" sz="2000" b="0"/>
              <a:t>2</a:t>
            </a:r>
            <a:endParaRPr lang="en-GB" altLang="zh-CN" sz="2000" b="0"/>
          </a:p>
        </p:txBody>
      </p:sp>
      <p:sp>
        <p:nvSpPr>
          <p:cNvPr id="1217567" name="文本框 1217566"/>
          <p:cNvSpPr txBox="1"/>
          <p:nvPr/>
        </p:nvSpPr>
        <p:spPr>
          <a:xfrm>
            <a:off x="6013450" y="5314950"/>
            <a:ext cx="325438" cy="396875"/>
          </a:xfrm>
          <a:prstGeom prst="rect">
            <a:avLst/>
          </a:prstGeom>
          <a:noFill/>
          <a:ln w="38100">
            <a:noFill/>
          </a:ln>
        </p:spPr>
        <p:txBody>
          <a:bodyPr wrap="none" anchor="t" anchorCtr="0">
            <a:spAutoFit/>
          </a:bodyPr>
          <a:p>
            <a:pPr algn="ctr"/>
            <a:r>
              <a:rPr lang="en-GB" altLang="zh-CN" sz="2000" b="0"/>
              <a:t>4</a:t>
            </a:r>
            <a:endParaRPr lang="en-GB" altLang="zh-CN" sz="2000" b="0"/>
          </a:p>
        </p:txBody>
      </p:sp>
      <p:sp>
        <p:nvSpPr>
          <p:cNvPr id="1217568" name="文本框 1217567"/>
          <p:cNvSpPr txBox="1"/>
          <p:nvPr/>
        </p:nvSpPr>
        <p:spPr>
          <a:xfrm>
            <a:off x="6543675" y="5314950"/>
            <a:ext cx="325438" cy="396875"/>
          </a:xfrm>
          <a:prstGeom prst="rect">
            <a:avLst/>
          </a:prstGeom>
          <a:noFill/>
          <a:ln w="38100">
            <a:noFill/>
          </a:ln>
        </p:spPr>
        <p:txBody>
          <a:bodyPr wrap="none" anchor="t" anchorCtr="0">
            <a:spAutoFit/>
          </a:bodyPr>
          <a:p>
            <a:pPr algn="ctr"/>
            <a:r>
              <a:rPr lang="en-GB" altLang="zh-CN" sz="2000" b="0"/>
              <a:t>6</a:t>
            </a:r>
            <a:endParaRPr lang="en-GB" altLang="zh-CN" sz="2000" b="0"/>
          </a:p>
        </p:txBody>
      </p:sp>
      <p:sp>
        <p:nvSpPr>
          <p:cNvPr id="1217569" name="文本框 1217568"/>
          <p:cNvSpPr txBox="1"/>
          <p:nvPr/>
        </p:nvSpPr>
        <p:spPr>
          <a:xfrm>
            <a:off x="7107238" y="5314950"/>
            <a:ext cx="325437" cy="396875"/>
          </a:xfrm>
          <a:prstGeom prst="rect">
            <a:avLst/>
          </a:prstGeom>
          <a:noFill/>
          <a:ln w="38100">
            <a:noFill/>
          </a:ln>
        </p:spPr>
        <p:txBody>
          <a:bodyPr wrap="none" anchor="t" anchorCtr="0">
            <a:spAutoFit/>
          </a:bodyPr>
          <a:p>
            <a:pPr algn="ctr"/>
            <a:r>
              <a:rPr lang="en-GB" altLang="zh-CN" sz="2000" b="0"/>
              <a:t>8</a:t>
            </a:r>
            <a:endParaRPr lang="en-GB" altLang="zh-CN" sz="2000" b="0"/>
          </a:p>
        </p:txBody>
      </p:sp>
      <p:sp>
        <p:nvSpPr>
          <p:cNvPr id="1217570" name="文本框 1217569"/>
          <p:cNvSpPr txBox="1"/>
          <p:nvPr/>
        </p:nvSpPr>
        <p:spPr>
          <a:xfrm>
            <a:off x="7548563" y="5314950"/>
            <a:ext cx="466725" cy="396875"/>
          </a:xfrm>
          <a:prstGeom prst="rect">
            <a:avLst/>
          </a:prstGeom>
          <a:noFill/>
          <a:ln w="38100">
            <a:noFill/>
          </a:ln>
        </p:spPr>
        <p:txBody>
          <a:bodyPr wrap="none" anchor="t" anchorCtr="0">
            <a:spAutoFit/>
          </a:bodyPr>
          <a:p>
            <a:pPr algn="ctr"/>
            <a:r>
              <a:rPr lang="en-GB" altLang="zh-CN" sz="2000" b="0"/>
              <a:t>10</a:t>
            </a:r>
            <a:endParaRPr lang="en-GB" altLang="zh-CN" sz="2000" b="0"/>
          </a:p>
        </p:txBody>
      </p:sp>
      <p:sp>
        <p:nvSpPr>
          <p:cNvPr id="1217571" name="文本框 1217570"/>
          <p:cNvSpPr txBox="1"/>
          <p:nvPr/>
        </p:nvSpPr>
        <p:spPr>
          <a:xfrm>
            <a:off x="8086725" y="5314950"/>
            <a:ext cx="466725" cy="396875"/>
          </a:xfrm>
          <a:prstGeom prst="rect">
            <a:avLst/>
          </a:prstGeom>
          <a:noFill/>
          <a:ln w="38100">
            <a:noFill/>
          </a:ln>
        </p:spPr>
        <p:txBody>
          <a:bodyPr wrap="none" anchor="t" anchorCtr="0">
            <a:spAutoFit/>
          </a:bodyPr>
          <a:p>
            <a:pPr algn="ctr"/>
            <a:r>
              <a:rPr lang="en-GB" altLang="zh-CN" sz="2000" b="0"/>
              <a:t>12</a:t>
            </a:r>
            <a:endParaRPr lang="en-GB" altLang="zh-CN" sz="2000" b="0"/>
          </a:p>
        </p:txBody>
      </p:sp>
      <p:sp>
        <p:nvSpPr>
          <p:cNvPr id="1217572" name="文本框 1217571"/>
          <p:cNvSpPr txBox="1"/>
          <p:nvPr/>
        </p:nvSpPr>
        <p:spPr>
          <a:xfrm>
            <a:off x="8615363" y="5314950"/>
            <a:ext cx="466725" cy="396875"/>
          </a:xfrm>
          <a:prstGeom prst="rect">
            <a:avLst/>
          </a:prstGeom>
          <a:noFill/>
          <a:ln w="38100">
            <a:noFill/>
          </a:ln>
        </p:spPr>
        <p:txBody>
          <a:bodyPr wrap="none" anchor="t" anchorCtr="0">
            <a:spAutoFit/>
          </a:bodyPr>
          <a:p>
            <a:pPr algn="ctr"/>
            <a:r>
              <a:rPr lang="en-GB" altLang="zh-CN" sz="2000" b="0"/>
              <a:t>14</a:t>
            </a:r>
            <a:endParaRPr lang="en-GB" altLang="zh-CN" sz="2000" b="0"/>
          </a:p>
        </p:txBody>
      </p:sp>
      <p:pic>
        <p:nvPicPr>
          <p:cNvPr id="1217573" name="图片 1217572" descr="foetal_haem_graph"/>
          <p:cNvPicPr>
            <a:picLocks noChangeAspect="1"/>
          </p:cNvPicPr>
          <p:nvPr/>
        </p:nvPicPr>
        <p:blipFill>
          <a:blip r:embed="rId1"/>
          <a:stretch>
            <a:fillRect/>
          </a:stretch>
        </p:blipFill>
        <p:spPr>
          <a:xfrm>
            <a:off x="4984750" y="2209800"/>
            <a:ext cx="4016375" cy="3149600"/>
          </a:xfrm>
          <a:prstGeom prst="rect">
            <a:avLst/>
          </a:prstGeom>
          <a:noFill/>
          <a:ln w="9525">
            <a:noFill/>
          </a:ln>
        </p:spPr>
      </p:pic>
      <p:sp>
        <p:nvSpPr>
          <p:cNvPr id="1217574" name="文本框 1217573"/>
          <p:cNvSpPr txBox="1"/>
          <p:nvPr/>
        </p:nvSpPr>
        <p:spPr>
          <a:xfrm>
            <a:off x="6732588" y="3035300"/>
            <a:ext cx="2078037" cy="822325"/>
          </a:xfrm>
          <a:prstGeom prst="rect">
            <a:avLst/>
          </a:prstGeom>
          <a:noFill/>
          <a:ln w="38100">
            <a:noFill/>
          </a:ln>
        </p:spPr>
        <p:txBody>
          <a:bodyPr wrap="none" anchor="t" anchorCtr="0">
            <a:spAutoFit/>
          </a:bodyPr>
          <a:p>
            <a:r>
              <a:rPr lang="en-GB" altLang="zh-CN">
                <a:solidFill>
                  <a:srgbClr val="CC0000"/>
                </a:solidFill>
              </a:rPr>
              <a:t>adult</a:t>
            </a:r>
            <a:br>
              <a:rPr lang="en-GB" altLang="zh-CN">
                <a:solidFill>
                  <a:srgbClr val="CC0000"/>
                </a:solidFill>
              </a:rPr>
            </a:br>
            <a:r>
              <a:rPr lang="en-GB" altLang="zh-CN">
                <a:solidFill>
                  <a:srgbClr val="CC0000"/>
                </a:solidFill>
              </a:rPr>
              <a:t>haemoglobin</a:t>
            </a:r>
            <a:endParaRPr lang="en-GB" altLang="zh-CN">
              <a:solidFill>
                <a:srgbClr val="CC0000"/>
              </a:solidFill>
            </a:endParaRPr>
          </a:p>
        </p:txBody>
      </p:sp>
      <p:sp>
        <p:nvSpPr>
          <p:cNvPr id="1217575" name="文本框 1217574"/>
          <p:cNvSpPr txBox="1"/>
          <p:nvPr/>
        </p:nvSpPr>
        <p:spPr>
          <a:xfrm>
            <a:off x="5173663" y="1812925"/>
            <a:ext cx="3133725" cy="457200"/>
          </a:xfrm>
          <a:prstGeom prst="rect">
            <a:avLst/>
          </a:prstGeom>
          <a:noFill/>
          <a:ln w="38100">
            <a:noFill/>
          </a:ln>
        </p:spPr>
        <p:txBody>
          <a:bodyPr>
            <a:spAutoFit/>
          </a:bodyPr>
          <a:p>
            <a:pPr algn="r"/>
            <a:r>
              <a:rPr lang="en-GB" altLang="zh-CN">
                <a:solidFill>
                  <a:srgbClr val="339800"/>
                </a:solidFill>
              </a:rPr>
              <a:t>foetal haemoglobin</a:t>
            </a:r>
            <a:endParaRPr lang="en-GB" altLang="zh-CN">
              <a:solidFill>
                <a:srgbClr val="339800"/>
              </a:solidFill>
            </a:endParaRPr>
          </a:p>
        </p:txBody>
      </p:sp>
      <p:sp>
        <p:nvSpPr>
          <p:cNvPr id="1217578" name="矩形 1217577"/>
          <p:cNvSpPr/>
          <p:nvPr/>
        </p:nvSpPr>
        <p:spPr>
          <a:xfrm>
            <a:off x="4987925" y="5575300"/>
            <a:ext cx="3302000" cy="822325"/>
          </a:xfrm>
          <a:prstGeom prst="rect">
            <a:avLst/>
          </a:prstGeom>
          <a:noFill/>
          <a:ln w="38100">
            <a:noFill/>
          </a:ln>
        </p:spPr>
        <p:txBody>
          <a:bodyPr wrap="none" anchor="t" anchorCtr="0">
            <a:spAutoFit/>
          </a:bodyPr>
          <a:p>
            <a:pPr algn="ctr"/>
            <a:r>
              <a:rPr lang="en-GB" altLang="zh-CN"/>
              <a:t>oxygen</a:t>
            </a:r>
            <a:br>
              <a:rPr lang="en-GB" altLang="zh-CN"/>
            </a:br>
            <a:r>
              <a:rPr lang="en-GB" altLang="zh-CN"/>
              <a:t>partial pressure (</a:t>
            </a:r>
            <a:r>
              <a:rPr lang="en-GB" altLang="zh-CN" dirty="0" err="1"/>
              <a:t>kPa</a:t>
            </a:r>
            <a:r>
              <a:rPr lang="en-GB" altLang="zh-CN"/>
              <a:t>)</a:t>
            </a:r>
            <a:endParaRPr lang="en-GB" altLang="zh-CN"/>
          </a:p>
        </p:txBody>
      </p:sp>
      <p:pic>
        <p:nvPicPr>
          <p:cNvPr id="1217579" name="图片 121757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7546"/>
                                        </p:tgtEl>
                                        <p:attrNameLst>
                                          <p:attrName>style.visibility</p:attrName>
                                        </p:attrNameLst>
                                      </p:cBhvr>
                                      <p:to>
                                        <p:strVal val="visible"/>
                                      </p:to>
                                    </p:set>
                                    <p:animEffect transition="in" filter="dissolve">
                                      <p:cBhvr>
                                        <p:cTn id="7" dur="500"/>
                                        <p:tgtEl>
                                          <p:spTgt spid="121754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17573"/>
                                        </p:tgtEl>
                                        <p:attrNameLst>
                                          <p:attrName>style.visibility</p:attrName>
                                        </p:attrNameLst>
                                      </p:cBhvr>
                                      <p:to>
                                        <p:strVal val="visible"/>
                                      </p:to>
                                    </p:set>
                                    <p:animEffect transition="in" filter="wipe(down)">
                                      <p:cBhvr>
                                        <p:cTn id="11" dur="500"/>
                                        <p:tgtEl>
                                          <p:spTgt spid="121757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175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75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75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75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175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75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75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7572"/>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121756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1756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1756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1755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1756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1756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21755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1755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755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21755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17554"/>
                                        </p:tgtEl>
                                        <p:attrNameLst>
                                          <p:attrName>style.visibility</p:attrName>
                                        </p:attrNameLst>
                                      </p:cBhvr>
                                      <p:to>
                                        <p:strVal val="visible"/>
                                      </p:to>
                                    </p:se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1217578"/>
                                        </p:tgtEl>
                                        <p:attrNameLst>
                                          <p:attrName>style.visibility</p:attrName>
                                        </p:attrNameLst>
                                      </p:cBhvr>
                                      <p:to>
                                        <p:strVal val="visible"/>
                                      </p:to>
                                    </p:set>
                                    <p:animEffect transition="in" filter="wipe(left)">
                                      <p:cBhvr>
                                        <p:cTn id="55" dur="500"/>
                                        <p:tgtEl>
                                          <p:spTgt spid="1217578"/>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1217551"/>
                                        </p:tgtEl>
                                        <p:attrNameLst>
                                          <p:attrName>style.visibility</p:attrName>
                                        </p:attrNameLst>
                                      </p:cBhvr>
                                      <p:to>
                                        <p:strVal val="visible"/>
                                      </p:to>
                                    </p:set>
                                    <p:animEffect transition="in" filter="wipe(down)">
                                      <p:cBhvr>
                                        <p:cTn id="59" dur="500"/>
                                        <p:tgtEl>
                                          <p:spTgt spid="1217551"/>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1217575"/>
                                        </p:tgtEl>
                                        <p:attrNameLst>
                                          <p:attrName>style.visibility</p:attrName>
                                        </p:attrNameLst>
                                      </p:cBhvr>
                                      <p:to>
                                        <p:strVal val="visible"/>
                                      </p:to>
                                    </p:set>
                                    <p:animEffect transition="in" filter="wipe(left)">
                                      <p:cBhvr>
                                        <p:cTn id="63" dur="500"/>
                                        <p:tgtEl>
                                          <p:spTgt spid="1217575"/>
                                        </p:tgtEl>
                                      </p:cBhvr>
                                    </p:animEffect>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1217574"/>
                                        </p:tgtEl>
                                        <p:attrNameLst>
                                          <p:attrName>style.visibility</p:attrName>
                                        </p:attrNameLst>
                                      </p:cBhvr>
                                      <p:to>
                                        <p:strVal val="visible"/>
                                      </p:to>
                                    </p:set>
                                    <p:animEffect transition="in" filter="wipe(left)">
                                      <p:cBhvr>
                                        <p:cTn id="67" dur="500"/>
                                        <p:tgtEl>
                                          <p:spTgt spid="121757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17552"/>
                                        </p:tgtEl>
                                        <p:attrNameLst>
                                          <p:attrName>style.visibility</p:attrName>
                                        </p:attrNameLst>
                                      </p:cBhvr>
                                      <p:to>
                                        <p:strVal val="visible"/>
                                      </p:to>
                                    </p:set>
                                    <p:animEffect transition="in" filter="dissolve">
                                      <p:cBhvr>
                                        <p:cTn id="72" dur="500"/>
                                        <p:tgtEl>
                                          <p:spTgt spid="1217552"/>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1217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46" grpId="0"/>
      <p:bldP spid="1217551" grpId="0"/>
      <p:bldP spid="1217552" grpId="0"/>
      <p:bldP spid="1217554" grpId="0"/>
      <p:bldP spid="1217555" grpId="0"/>
      <p:bldP spid="1217556" grpId="0"/>
      <p:bldP spid="1217557" grpId="0"/>
      <p:bldP spid="1217558" grpId="0"/>
      <p:bldP spid="1217559" grpId="0"/>
      <p:bldP spid="1217560" grpId="0"/>
      <p:bldP spid="1217561" grpId="0"/>
      <p:bldP spid="1217562" grpId="0"/>
      <p:bldP spid="1217563" grpId="0"/>
      <p:bldP spid="1217564" grpId="0"/>
      <p:bldP spid="1217565" grpId="0"/>
      <p:bldP spid="1217566" grpId="0"/>
      <p:bldP spid="1217567" grpId="0"/>
      <p:bldP spid="1217568" grpId="0"/>
      <p:bldP spid="1217569" grpId="0"/>
      <p:bldP spid="1217570" grpId="0"/>
      <p:bldP spid="1217571" grpId="0"/>
      <p:bldP spid="1217572" grpId="0"/>
      <p:bldP spid="1217574" grpId="0"/>
      <p:bldP spid="1217575" grpId="0"/>
      <p:bldP spid="12175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19675" name="图片 1219674" descr="myoglobin_graph"/>
          <p:cNvPicPr>
            <a:picLocks noChangeAspect="1"/>
          </p:cNvPicPr>
          <p:nvPr/>
        </p:nvPicPr>
        <p:blipFill>
          <a:blip r:embed="rId1"/>
          <a:stretch>
            <a:fillRect/>
          </a:stretch>
        </p:blipFill>
        <p:spPr>
          <a:xfrm>
            <a:off x="4959350" y="2189163"/>
            <a:ext cx="4041775" cy="3170237"/>
          </a:xfrm>
          <a:prstGeom prst="rect">
            <a:avLst/>
          </a:prstGeom>
          <a:noFill/>
          <a:ln w="9525">
            <a:noFill/>
          </a:ln>
        </p:spPr>
      </p:pic>
      <p:sp>
        <p:nvSpPr>
          <p:cNvPr id="1219677" name="文本框 1219676"/>
          <p:cNvSpPr txBox="1"/>
          <p:nvPr/>
        </p:nvSpPr>
        <p:spPr>
          <a:xfrm>
            <a:off x="4410075" y="2082800"/>
            <a:ext cx="608013" cy="396875"/>
          </a:xfrm>
          <a:prstGeom prst="rect">
            <a:avLst/>
          </a:prstGeom>
          <a:noFill/>
          <a:ln w="38100">
            <a:noFill/>
          </a:ln>
        </p:spPr>
        <p:txBody>
          <a:bodyPr wrap="none" anchor="t" anchorCtr="0">
            <a:spAutoFit/>
          </a:bodyPr>
          <a:p>
            <a:r>
              <a:rPr lang="en-GB" altLang="zh-CN" sz="2000" b="0"/>
              <a:t>100</a:t>
            </a:r>
            <a:endParaRPr lang="en-GB" altLang="zh-CN" sz="2000" b="0"/>
          </a:p>
        </p:txBody>
      </p:sp>
      <p:sp>
        <p:nvSpPr>
          <p:cNvPr id="1219678" name="文本框 1219677"/>
          <p:cNvSpPr txBox="1"/>
          <p:nvPr/>
        </p:nvSpPr>
        <p:spPr>
          <a:xfrm>
            <a:off x="4551363" y="2379663"/>
            <a:ext cx="466725" cy="396875"/>
          </a:xfrm>
          <a:prstGeom prst="rect">
            <a:avLst/>
          </a:prstGeom>
          <a:noFill/>
          <a:ln w="38100">
            <a:noFill/>
          </a:ln>
        </p:spPr>
        <p:txBody>
          <a:bodyPr wrap="none" anchor="t" anchorCtr="0">
            <a:spAutoFit/>
          </a:bodyPr>
          <a:p>
            <a:r>
              <a:rPr lang="en-GB" altLang="zh-CN" sz="2000" b="0"/>
              <a:t>90</a:t>
            </a:r>
            <a:endParaRPr lang="en-GB" altLang="zh-CN" sz="2000" b="0"/>
          </a:p>
        </p:txBody>
      </p:sp>
      <p:sp>
        <p:nvSpPr>
          <p:cNvPr id="1219679" name="文本框 1219678"/>
          <p:cNvSpPr txBox="1"/>
          <p:nvPr/>
        </p:nvSpPr>
        <p:spPr>
          <a:xfrm>
            <a:off x="4551363" y="2674938"/>
            <a:ext cx="466725" cy="396875"/>
          </a:xfrm>
          <a:prstGeom prst="rect">
            <a:avLst/>
          </a:prstGeom>
          <a:noFill/>
          <a:ln w="38100">
            <a:noFill/>
          </a:ln>
        </p:spPr>
        <p:txBody>
          <a:bodyPr wrap="none" anchor="t" anchorCtr="0">
            <a:spAutoFit/>
          </a:bodyPr>
          <a:p>
            <a:r>
              <a:rPr lang="en-GB" altLang="zh-CN" sz="2000" b="0"/>
              <a:t>80</a:t>
            </a:r>
            <a:endParaRPr lang="en-GB" altLang="zh-CN" sz="2000" b="0"/>
          </a:p>
        </p:txBody>
      </p:sp>
      <p:sp>
        <p:nvSpPr>
          <p:cNvPr id="1219680" name="文本框 1219679"/>
          <p:cNvSpPr txBox="1"/>
          <p:nvPr/>
        </p:nvSpPr>
        <p:spPr>
          <a:xfrm>
            <a:off x="4551363" y="2970213"/>
            <a:ext cx="466725" cy="396875"/>
          </a:xfrm>
          <a:prstGeom prst="rect">
            <a:avLst/>
          </a:prstGeom>
          <a:noFill/>
          <a:ln w="38100">
            <a:noFill/>
          </a:ln>
        </p:spPr>
        <p:txBody>
          <a:bodyPr wrap="none" anchor="t" anchorCtr="0">
            <a:spAutoFit/>
          </a:bodyPr>
          <a:p>
            <a:r>
              <a:rPr lang="en-GB" altLang="zh-CN" sz="2000" b="0"/>
              <a:t>70</a:t>
            </a:r>
            <a:endParaRPr lang="en-GB" altLang="zh-CN" sz="2000" b="0"/>
          </a:p>
        </p:txBody>
      </p:sp>
      <p:sp>
        <p:nvSpPr>
          <p:cNvPr id="1219681" name="文本框 1219680"/>
          <p:cNvSpPr txBox="1"/>
          <p:nvPr/>
        </p:nvSpPr>
        <p:spPr>
          <a:xfrm>
            <a:off x="4551363" y="3267075"/>
            <a:ext cx="466725" cy="396875"/>
          </a:xfrm>
          <a:prstGeom prst="rect">
            <a:avLst/>
          </a:prstGeom>
          <a:noFill/>
          <a:ln w="38100">
            <a:noFill/>
          </a:ln>
        </p:spPr>
        <p:txBody>
          <a:bodyPr wrap="none" anchor="t" anchorCtr="0">
            <a:spAutoFit/>
          </a:bodyPr>
          <a:p>
            <a:r>
              <a:rPr lang="en-GB" altLang="zh-CN" sz="2000" b="0"/>
              <a:t>60</a:t>
            </a:r>
            <a:endParaRPr lang="en-GB" altLang="zh-CN" sz="2000" b="0"/>
          </a:p>
        </p:txBody>
      </p:sp>
      <p:sp>
        <p:nvSpPr>
          <p:cNvPr id="1219682" name="文本框 1219681"/>
          <p:cNvSpPr txBox="1"/>
          <p:nvPr/>
        </p:nvSpPr>
        <p:spPr>
          <a:xfrm>
            <a:off x="4551363" y="4154488"/>
            <a:ext cx="466725" cy="396875"/>
          </a:xfrm>
          <a:prstGeom prst="rect">
            <a:avLst/>
          </a:prstGeom>
          <a:noFill/>
          <a:ln w="38100">
            <a:noFill/>
          </a:ln>
        </p:spPr>
        <p:txBody>
          <a:bodyPr wrap="none" anchor="t" anchorCtr="0">
            <a:spAutoFit/>
          </a:bodyPr>
          <a:p>
            <a:r>
              <a:rPr lang="en-GB" altLang="zh-CN" sz="2000" b="0"/>
              <a:t>30</a:t>
            </a:r>
            <a:endParaRPr lang="en-GB" altLang="zh-CN" sz="2000" b="0"/>
          </a:p>
        </p:txBody>
      </p:sp>
      <p:sp>
        <p:nvSpPr>
          <p:cNvPr id="1219683" name="文本框 1219682"/>
          <p:cNvSpPr txBox="1"/>
          <p:nvPr/>
        </p:nvSpPr>
        <p:spPr>
          <a:xfrm>
            <a:off x="4551363" y="4449763"/>
            <a:ext cx="466725" cy="396875"/>
          </a:xfrm>
          <a:prstGeom prst="rect">
            <a:avLst/>
          </a:prstGeom>
          <a:noFill/>
          <a:ln w="38100">
            <a:noFill/>
          </a:ln>
        </p:spPr>
        <p:txBody>
          <a:bodyPr wrap="none" anchor="t" anchorCtr="0">
            <a:spAutoFit/>
          </a:bodyPr>
          <a:p>
            <a:r>
              <a:rPr lang="en-GB" altLang="zh-CN" sz="2000" b="0"/>
              <a:t>20</a:t>
            </a:r>
            <a:endParaRPr lang="en-GB" altLang="zh-CN" sz="2000" b="0"/>
          </a:p>
        </p:txBody>
      </p:sp>
      <p:sp>
        <p:nvSpPr>
          <p:cNvPr id="1219684" name="文本框 1219683"/>
          <p:cNvSpPr txBox="1"/>
          <p:nvPr/>
        </p:nvSpPr>
        <p:spPr>
          <a:xfrm>
            <a:off x="4551363" y="4745038"/>
            <a:ext cx="466725" cy="396875"/>
          </a:xfrm>
          <a:prstGeom prst="rect">
            <a:avLst/>
          </a:prstGeom>
          <a:noFill/>
          <a:ln w="38100">
            <a:noFill/>
          </a:ln>
        </p:spPr>
        <p:txBody>
          <a:bodyPr wrap="none" anchor="t" anchorCtr="0">
            <a:spAutoFit/>
          </a:bodyPr>
          <a:p>
            <a:r>
              <a:rPr lang="en-GB" altLang="zh-CN" sz="2000" b="0"/>
              <a:t>10</a:t>
            </a:r>
            <a:endParaRPr lang="en-GB" altLang="zh-CN" sz="2000" b="0"/>
          </a:p>
        </p:txBody>
      </p:sp>
      <p:sp>
        <p:nvSpPr>
          <p:cNvPr id="1219685" name="文本框 1219684"/>
          <p:cNvSpPr txBox="1"/>
          <p:nvPr/>
        </p:nvSpPr>
        <p:spPr>
          <a:xfrm>
            <a:off x="4692650" y="5040313"/>
            <a:ext cx="325438" cy="396875"/>
          </a:xfrm>
          <a:prstGeom prst="rect">
            <a:avLst/>
          </a:prstGeom>
          <a:noFill/>
          <a:ln w="38100">
            <a:noFill/>
          </a:ln>
        </p:spPr>
        <p:txBody>
          <a:bodyPr wrap="none" anchor="t" anchorCtr="0">
            <a:spAutoFit/>
          </a:bodyPr>
          <a:p>
            <a:r>
              <a:rPr lang="en-GB" altLang="zh-CN" sz="2000" b="0"/>
              <a:t>0</a:t>
            </a:r>
            <a:endParaRPr lang="en-GB" altLang="zh-CN" sz="2000" b="0"/>
          </a:p>
        </p:txBody>
      </p:sp>
      <p:sp>
        <p:nvSpPr>
          <p:cNvPr id="1219686" name="文本框 1219685"/>
          <p:cNvSpPr txBox="1"/>
          <p:nvPr/>
        </p:nvSpPr>
        <p:spPr>
          <a:xfrm>
            <a:off x="4551363" y="3857625"/>
            <a:ext cx="466725" cy="396875"/>
          </a:xfrm>
          <a:prstGeom prst="rect">
            <a:avLst/>
          </a:prstGeom>
          <a:noFill/>
          <a:ln w="38100">
            <a:noFill/>
          </a:ln>
        </p:spPr>
        <p:txBody>
          <a:bodyPr wrap="none" anchor="t" anchorCtr="0">
            <a:spAutoFit/>
          </a:bodyPr>
          <a:p>
            <a:r>
              <a:rPr lang="en-GB" altLang="zh-CN" sz="2000" b="0"/>
              <a:t>40</a:t>
            </a:r>
            <a:endParaRPr lang="en-GB" altLang="zh-CN" sz="2000" b="0"/>
          </a:p>
        </p:txBody>
      </p:sp>
      <p:sp>
        <p:nvSpPr>
          <p:cNvPr id="1219687" name="文本框 1219686"/>
          <p:cNvSpPr txBox="1"/>
          <p:nvPr/>
        </p:nvSpPr>
        <p:spPr>
          <a:xfrm>
            <a:off x="4551363" y="3562350"/>
            <a:ext cx="466725" cy="396875"/>
          </a:xfrm>
          <a:prstGeom prst="rect">
            <a:avLst/>
          </a:prstGeom>
          <a:noFill/>
          <a:ln w="38100">
            <a:noFill/>
          </a:ln>
        </p:spPr>
        <p:txBody>
          <a:bodyPr wrap="none" anchor="t" anchorCtr="0">
            <a:spAutoFit/>
          </a:bodyPr>
          <a:p>
            <a:r>
              <a:rPr lang="en-GB" altLang="zh-CN" sz="2000" b="0"/>
              <a:t>50</a:t>
            </a:r>
            <a:endParaRPr lang="en-GB" altLang="zh-CN" sz="2000" b="0"/>
          </a:p>
        </p:txBody>
      </p:sp>
      <p:sp>
        <p:nvSpPr>
          <p:cNvPr id="1219702" name="文本框 1219701"/>
          <p:cNvSpPr txBox="1"/>
          <p:nvPr/>
        </p:nvSpPr>
        <p:spPr>
          <a:xfrm>
            <a:off x="4930775" y="5314950"/>
            <a:ext cx="325438" cy="396875"/>
          </a:xfrm>
          <a:prstGeom prst="rect">
            <a:avLst/>
          </a:prstGeom>
          <a:noFill/>
          <a:ln w="38100">
            <a:noFill/>
          </a:ln>
        </p:spPr>
        <p:txBody>
          <a:bodyPr wrap="none" anchor="t" anchorCtr="0">
            <a:spAutoFit/>
          </a:bodyPr>
          <a:p>
            <a:pPr algn="ctr"/>
            <a:r>
              <a:rPr lang="en-GB" altLang="zh-CN" sz="2000" b="0"/>
              <a:t>0</a:t>
            </a:r>
            <a:endParaRPr lang="en-GB" altLang="zh-CN" sz="2000" b="0"/>
          </a:p>
        </p:txBody>
      </p:sp>
      <p:sp>
        <p:nvSpPr>
          <p:cNvPr id="1219703" name="文本框 1219702"/>
          <p:cNvSpPr txBox="1"/>
          <p:nvPr/>
        </p:nvSpPr>
        <p:spPr>
          <a:xfrm>
            <a:off x="5472113" y="5314950"/>
            <a:ext cx="325437" cy="396875"/>
          </a:xfrm>
          <a:prstGeom prst="rect">
            <a:avLst/>
          </a:prstGeom>
          <a:noFill/>
          <a:ln w="38100">
            <a:noFill/>
          </a:ln>
        </p:spPr>
        <p:txBody>
          <a:bodyPr wrap="none" anchor="t" anchorCtr="0">
            <a:spAutoFit/>
          </a:bodyPr>
          <a:p>
            <a:pPr algn="ctr"/>
            <a:r>
              <a:rPr lang="en-GB" altLang="zh-CN" sz="2000" b="0"/>
              <a:t>2</a:t>
            </a:r>
            <a:endParaRPr lang="en-GB" altLang="zh-CN" sz="2000" b="0"/>
          </a:p>
        </p:txBody>
      </p:sp>
      <p:sp>
        <p:nvSpPr>
          <p:cNvPr id="1219704" name="文本框 1219703"/>
          <p:cNvSpPr txBox="1"/>
          <p:nvPr/>
        </p:nvSpPr>
        <p:spPr>
          <a:xfrm>
            <a:off x="6013450" y="5314950"/>
            <a:ext cx="325438" cy="396875"/>
          </a:xfrm>
          <a:prstGeom prst="rect">
            <a:avLst/>
          </a:prstGeom>
          <a:noFill/>
          <a:ln w="38100">
            <a:noFill/>
          </a:ln>
        </p:spPr>
        <p:txBody>
          <a:bodyPr wrap="none" anchor="t" anchorCtr="0">
            <a:spAutoFit/>
          </a:bodyPr>
          <a:p>
            <a:pPr algn="ctr"/>
            <a:r>
              <a:rPr lang="en-GB" altLang="zh-CN" sz="2000" b="0"/>
              <a:t>4</a:t>
            </a:r>
            <a:endParaRPr lang="en-GB" altLang="zh-CN" sz="2000" b="0"/>
          </a:p>
        </p:txBody>
      </p:sp>
      <p:sp>
        <p:nvSpPr>
          <p:cNvPr id="1219705" name="文本框 1219704"/>
          <p:cNvSpPr txBox="1"/>
          <p:nvPr/>
        </p:nvSpPr>
        <p:spPr>
          <a:xfrm>
            <a:off x="6543675" y="5314950"/>
            <a:ext cx="325438" cy="396875"/>
          </a:xfrm>
          <a:prstGeom prst="rect">
            <a:avLst/>
          </a:prstGeom>
          <a:noFill/>
          <a:ln w="38100">
            <a:noFill/>
          </a:ln>
        </p:spPr>
        <p:txBody>
          <a:bodyPr wrap="none" anchor="t" anchorCtr="0">
            <a:spAutoFit/>
          </a:bodyPr>
          <a:p>
            <a:pPr algn="ctr"/>
            <a:r>
              <a:rPr lang="en-GB" altLang="zh-CN" sz="2000" b="0"/>
              <a:t>6</a:t>
            </a:r>
            <a:endParaRPr lang="en-GB" altLang="zh-CN" sz="2000" b="0"/>
          </a:p>
        </p:txBody>
      </p:sp>
      <p:sp>
        <p:nvSpPr>
          <p:cNvPr id="1219706" name="文本框 1219705"/>
          <p:cNvSpPr txBox="1"/>
          <p:nvPr/>
        </p:nvSpPr>
        <p:spPr>
          <a:xfrm>
            <a:off x="7107238" y="5314950"/>
            <a:ext cx="325437" cy="396875"/>
          </a:xfrm>
          <a:prstGeom prst="rect">
            <a:avLst/>
          </a:prstGeom>
          <a:noFill/>
          <a:ln w="38100">
            <a:noFill/>
          </a:ln>
        </p:spPr>
        <p:txBody>
          <a:bodyPr wrap="none" anchor="t" anchorCtr="0">
            <a:spAutoFit/>
          </a:bodyPr>
          <a:p>
            <a:pPr algn="ctr"/>
            <a:r>
              <a:rPr lang="en-GB" altLang="zh-CN" sz="2000" b="0"/>
              <a:t>8</a:t>
            </a:r>
            <a:endParaRPr lang="en-GB" altLang="zh-CN" sz="2000" b="0"/>
          </a:p>
        </p:txBody>
      </p:sp>
      <p:sp>
        <p:nvSpPr>
          <p:cNvPr id="1219707" name="文本框 1219706"/>
          <p:cNvSpPr txBox="1"/>
          <p:nvPr/>
        </p:nvSpPr>
        <p:spPr>
          <a:xfrm>
            <a:off x="7548563" y="5314950"/>
            <a:ext cx="466725" cy="396875"/>
          </a:xfrm>
          <a:prstGeom prst="rect">
            <a:avLst/>
          </a:prstGeom>
          <a:noFill/>
          <a:ln w="38100">
            <a:noFill/>
          </a:ln>
        </p:spPr>
        <p:txBody>
          <a:bodyPr wrap="none" anchor="t" anchorCtr="0">
            <a:spAutoFit/>
          </a:bodyPr>
          <a:p>
            <a:pPr algn="ctr"/>
            <a:r>
              <a:rPr lang="en-GB" altLang="zh-CN" sz="2000" b="0"/>
              <a:t>10</a:t>
            </a:r>
            <a:endParaRPr lang="en-GB" altLang="zh-CN" sz="2000" b="0"/>
          </a:p>
        </p:txBody>
      </p:sp>
      <p:sp>
        <p:nvSpPr>
          <p:cNvPr id="1219708" name="文本框 1219707"/>
          <p:cNvSpPr txBox="1"/>
          <p:nvPr/>
        </p:nvSpPr>
        <p:spPr>
          <a:xfrm>
            <a:off x="8086725" y="5314950"/>
            <a:ext cx="466725" cy="396875"/>
          </a:xfrm>
          <a:prstGeom prst="rect">
            <a:avLst/>
          </a:prstGeom>
          <a:noFill/>
          <a:ln w="38100">
            <a:noFill/>
          </a:ln>
        </p:spPr>
        <p:txBody>
          <a:bodyPr wrap="none" anchor="t" anchorCtr="0">
            <a:spAutoFit/>
          </a:bodyPr>
          <a:p>
            <a:pPr algn="ctr"/>
            <a:r>
              <a:rPr lang="en-GB" altLang="zh-CN" sz="2000" b="0"/>
              <a:t>12</a:t>
            </a:r>
            <a:endParaRPr lang="en-GB" altLang="zh-CN" sz="2000" b="0"/>
          </a:p>
        </p:txBody>
      </p:sp>
      <p:sp>
        <p:nvSpPr>
          <p:cNvPr id="1219709" name="文本框 1219708"/>
          <p:cNvSpPr txBox="1"/>
          <p:nvPr/>
        </p:nvSpPr>
        <p:spPr>
          <a:xfrm>
            <a:off x="8615363" y="5314950"/>
            <a:ext cx="466725" cy="396875"/>
          </a:xfrm>
          <a:prstGeom prst="rect">
            <a:avLst/>
          </a:prstGeom>
          <a:noFill/>
          <a:ln w="38100">
            <a:noFill/>
          </a:ln>
        </p:spPr>
        <p:txBody>
          <a:bodyPr wrap="none" anchor="t" anchorCtr="0">
            <a:spAutoFit/>
          </a:bodyPr>
          <a:p>
            <a:pPr algn="ctr"/>
            <a:r>
              <a:rPr lang="en-GB" altLang="zh-CN" sz="2000" b="0"/>
              <a:t>14</a:t>
            </a:r>
            <a:endParaRPr lang="en-GB" altLang="zh-CN" sz="2000" b="0"/>
          </a:p>
        </p:txBody>
      </p:sp>
      <p:sp>
        <p:nvSpPr>
          <p:cNvPr id="1219586" name="标题 1219585"/>
          <p:cNvSpPr>
            <a:spLocks noGrp="1"/>
          </p:cNvSpPr>
          <p:nvPr>
            <p:ph type="title"/>
          </p:nvPr>
        </p:nvSpPr>
        <p:spPr/>
        <p:txBody>
          <a:bodyPr anchor="ctr" anchorCtr="0"/>
          <a:p>
            <a:r>
              <a:rPr lang="en-GB" altLang="zh-CN"/>
              <a:t>What is myoglobin?</a:t>
            </a:r>
            <a:endParaRPr lang="en-GB" altLang="zh-CN"/>
          </a:p>
        </p:txBody>
      </p:sp>
      <p:sp>
        <p:nvSpPr>
          <p:cNvPr id="1219667" name="文本框 1219666"/>
          <p:cNvSpPr txBox="1"/>
          <p:nvPr/>
        </p:nvSpPr>
        <p:spPr>
          <a:xfrm>
            <a:off x="563563" y="772160"/>
            <a:ext cx="8588375" cy="822325"/>
          </a:xfrm>
          <a:prstGeom prst="rect">
            <a:avLst/>
          </a:prstGeom>
          <a:noFill/>
          <a:ln w="9525">
            <a:noFill/>
          </a:ln>
        </p:spPr>
        <p:txBody>
          <a:bodyPr>
            <a:spAutoFit/>
          </a:bodyPr>
          <a:p>
            <a:r>
              <a:rPr lang="en-GB" altLang="zh-CN">
                <a:solidFill>
                  <a:srgbClr val="10BC45"/>
                </a:solidFill>
              </a:rPr>
              <a:t>Myoglobin</a:t>
            </a:r>
            <a:r>
              <a:rPr lang="en-GB" altLang="zh-CN" b="0"/>
              <a:t> is a molecule with a similar structure to haemoglobin, but with only one </a:t>
            </a:r>
            <a:r>
              <a:rPr lang="en-GB" altLang="zh-CN" b="0" dirty="0" err="1"/>
              <a:t>haem</a:t>
            </a:r>
            <a:r>
              <a:rPr lang="en-GB" altLang="zh-CN" b="0"/>
              <a:t> group. </a:t>
            </a:r>
            <a:endParaRPr lang="en-GB" altLang="zh-CN" b="0"/>
          </a:p>
        </p:txBody>
      </p:sp>
      <p:sp>
        <p:nvSpPr>
          <p:cNvPr id="1219671" name="文本框 1219670"/>
          <p:cNvSpPr txBox="1"/>
          <p:nvPr/>
        </p:nvSpPr>
        <p:spPr>
          <a:xfrm>
            <a:off x="563563" y="1785938"/>
            <a:ext cx="3128962" cy="1552575"/>
          </a:xfrm>
          <a:prstGeom prst="rect">
            <a:avLst/>
          </a:prstGeom>
          <a:noFill/>
          <a:ln w="38100">
            <a:noFill/>
          </a:ln>
        </p:spPr>
        <p:txBody>
          <a:bodyPr>
            <a:spAutoFit/>
          </a:bodyPr>
          <a:p>
            <a:r>
              <a:rPr lang="en-GB" altLang="zh-CN" b="0"/>
              <a:t>Myoglobin has a very high affinity for oxygen, even at very low partial pressures.</a:t>
            </a:r>
            <a:endParaRPr lang="en-GB" altLang="zh-CN" b="0"/>
          </a:p>
        </p:txBody>
      </p:sp>
      <p:sp>
        <p:nvSpPr>
          <p:cNvPr id="1219674" name="文本框 1219673"/>
          <p:cNvSpPr txBox="1"/>
          <p:nvPr/>
        </p:nvSpPr>
        <p:spPr>
          <a:xfrm>
            <a:off x="563563" y="3517900"/>
            <a:ext cx="3211512" cy="2647950"/>
          </a:xfrm>
          <a:prstGeom prst="rect">
            <a:avLst/>
          </a:prstGeom>
          <a:noFill/>
          <a:ln w="38100">
            <a:noFill/>
          </a:ln>
        </p:spPr>
        <p:txBody>
          <a:bodyPr>
            <a:spAutoFit/>
          </a:bodyPr>
          <a:p>
            <a:r>
              <a:rPr lang="en-GB" altLang="zh-CN" b="0"/>
              <a:t>This means </a:t>
            </a:r>
            <a:r>
              <a:rPr lang="en-GB" altLang="zh-CN" b="0" dirty="0" err="1"/>
              <a:t>oxymyoglobin</a:t>
            </a:r>
            <a:r>
              <a:rPr lang="en-GB" altLang="zh-CN" b="0"/>
              <a:t> will only dissociate when oxygen levels are low. It is found in muscle cells, where it acts as an oxygen reserve.</a:t>
            </a:r>
            <a:endParaRPr lang="en-GB" altLang="zh-CN"/>
          </a:p>
        </p:txBody>
      </p:sp>
      <p:sp>
        <p:nvSpPr>
          <p:cNvPr id="1219698" name="文本框 1219697"/>
          <p:cNvSpPr txBox="1"/>
          <p:nvPr/>
        </p:nvSpPr>
        <p:spPr>
          <a:xfrm rot="16200000">
            <a:off x="2765425" y="3365500"/>
            <a:ext cx="2765425" cy="822325"/>
          </a:xfrm>
          <a:prstGeom prst="rect">
            <a:avLst/>
          </a:prstGeom>
          <a:noFill/>
          <a:ln w="38100">
            <a:noFill/>
          </a:ln>
        </p:spPr>
        <p:txBody>
          <a:bodyPr>
            <a:spAutoFit/>
          </a:bodyPr>
          <a:p>
            <a:pPr algn="ctr"/>
            <a:r>
              <a:rPr lang="en-GB" altLang="zh-CN"/>
              <a:t>oxyhaemoglobin (% saturation)</a:t>
            </a:r>
            <a:endParaRPr lang="en-GB" altLang="zh-CN"/>
          </a:p>
        </p:txBody>
      </p:sp>
      <p:sp>
        <p:nvSpPr>
          <p:cNvPr id="1219699" name="矩形 1219698"/>
          <p:cNvSpPr/>
          <p:nvPr/>
        </p:nvSpPr>
        <p:spPr>
          <a:xfrm>
            <a:off x="4987925" y="5575300"/>
            <a:ext cx="3302000" cy="822325"/>
          </a:xfrm>
          <a:prstGeom prst="rect">
            <a:avLst/>
          </a:prstGeom>
          <a:noFill/>
          <a:ln w="38100">
            <a:noFill/>
          </a:ln>
        </p:spPr>
        <p:txBody>
          <a:bodyPr wrap="none" anchor="t" anchorCtr="0">
            <a:spAutoFit/>
          </a:bodyPr>
          <a:p>
            <a:pPr algn="ctr"/>
            <a:r>
              <a:rPr lang="en-GB" altLang="zh-CN"/>
              <a:t>oxygen</a:t>
            </a:r>
            <a:br>
              <a:rPr lang="en-GB" altLang="zh-CN"/>
            </a:br>
            <a:r>
              <a:rPr lang="en-GB" altLang="zh-CN"/>
              <a:t>partial pressure (</a:t>
            </a:r>
            <a:r>
              <a:rPr lang="en-GB" altLang="zh-CN" dirty="0" err="1"/>
              <a:t>kPa</a:t>
            </a:r>
            <a:r>
              <a:rPr lang="en-GB" altLang="zh-CN"/>
              <a:t>)</a:t>
            </a:r>
            <a:endParaRPr lang="en-GB" altLang="zh-CN"/>
          </a:p>
        </p:txBody>
      </p:sp>
      <p:sp>
        <p:nvSpPr>
          <p:cNvPr id="1219700" name="文本框 1219699"/>
          <p:cNvSpPr txBox="1"/>
          <p:nvPr/>
        </p:nvSpPr>
        <p:spPr>
          <a:xfrm>
            <a:off x="6732588" y="3035300"/>
            <a:ext cx="2078037" cy="457200"/>
          </a:xfrm>
          <a:prstGeom prst="rect">
            <a:avLst/>
          </a:prstGeom>
          <a:noFill/>
          <a:ln w="38100">
            <a:noFill/>
          </a:ln>
        </p:spPr>
        <p:txBody>
          <a:bodyPr wrap="none" anchor="t" anchorCtr="0">
            <a:spAutoFit/>
          </a:bodyPr>
          <a:p>
            <a:r>
              <a:rPr lang="en-GB" altLang="zh-CN">
                <a:solidFill>
                  <a:srgbClr val="CC0000"/>
                </a:solidFill>
              </a:rPr>
              <a:t>haemoglobin</a:t>
            </a:r>
            <a:endParaRPr lang="en-GB" altLang="zh-CN">
              <a:solidFill>
                <a:srgbClr val="CC0000"/>
              </a:solidFill>
            </a:endParaRPr>
          </a:p>
        </p:txBody>
      </p:sp>
      <p:sp>
        <p:nvSpPr>
          <p:cNvPr id="1219701" name="文本框 1219700"/>
          <p:cNvSpPr txBox="1"/>
          <p:nvPr/>
        </p:nvSpPr>
        <p:spPr>
          <a:xfrm>
            <a:off x="5173663" y="1812925"/>
            <a:ext cx="1795462" cy="457200"/>
          </a:xfrm>
          <a:prstGeom prst="rect">
            <a:avLst/>
          </a:prstGeom>
          <a:noFill/>
          <a:ln w="38100">
            <a:noFill/>
          </a:ln>
        </p:spPr>
        <p:txBody>
          <a:bodyPr>
            <a:spAutoFit/>
          </a:bodyPr>
          <a:p>
            <a:pPr algn="r"/>
            <a:r>
              <a:rPr lang="en-GB" altLang="zh-CN">
                <a:solidFill>
                  <a:srgbClr val="3366FF"/>
                </a:solidFill>
              </a:rPr>
              <a:t>myoglobin</a:t>
            </a:r>
            <a:endParaRPr lang="en-GB" altLang="zh-CN">
              <a:solidFill>
                <a:srgbClr val="3366FF"/>
              </a:solidFill>
            </a:endParaRPr>
          </a:p>
        </p:txBody>
      </p:sp>
      <p:pic>
        <p:nvPicPr>
          <p:cNvPr id="1219711" name="图片 121971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9671"/>
                                        </p:tgtEl>
                                        <p:attrNameLst>
                                          <p:attrName>style.visibility</p:attrName>
                                        </p:attrNameLst>
                                      </p:cBhvr>
                                      <p:to>
                                        <p:strVal val="visible"/>
                                      </p:to>
                                    </p:set>
                                    <p:animEffect transition="in" filter="dissolve">
                                      <p:cBhvr>
                                        <p:cTn id="7" dur="500"/>
                                        <p:tgtEl>
                                          <p:spTgt spid="12196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19675"/>
                                        </p:tgtEl>
                                        <p:attrNameLst>
                                          <p:attrName>style.visibility</p:attrName>
                                        </p:attrNameLst>
                                      </p:cBhvr>
                                      <p:to>
                                        <p:strVal val="visible"/>
                                      </p:to>
                                    </p:set>
                                    <p:animEffect transition="in" filter="wipe(down)">
                                      <p:cBhvr>
                                        <p:cTn id="12" dur="500"/>
                                        <p:tgtEl>
                                          <p:spTgt spid="121967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21970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1970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1970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1970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1970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1970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1970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1970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2196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96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96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96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196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196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196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196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196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96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196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19699"/>
                                        </p:tgtEl>
                                        <p:attrNameLst>
                                          <p:attrName>style.visibility</p:attrName>
                                        </p:attrNameLst>
                                      </p:cBhvr>
                                      <p:to>
                                        <p:strVal val="visible"/>
                                      </p:to>
                                    </p:set>
                                    <p:animEffect transition="in" filter="wipe(left)">
                                      <p:cBhvr>
                                        <p:cTn id="57" dur="500"/>
                                        <p:tgtEl>
                                          <p:spTgt spid="12196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19698"/>
                                        </p:tgtEl>
                                        <p:attrNameLst>
                                          <p:attrName>style.visibility</p:attrName>
                                        </p:attrNameLst>
                                      </p:cBhvr>
                                      <p:to>
                                        <p:strVal val="visible"/>
                                      </p:to>
                                    </p:set>
                                    <p:animEffect transition="in" filter="wipe(down)">
                                      <p:cBhvr>
                                        <p:cTn id="62" dur="500"/>
                                        <p:tgtEl>
                                          <p:spTgt spid="12196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19701"/>
                                        </p:tgtEl>
                                        <p:attrNameLst>
                                          <p:attrName>style.visibility</p:attrName>
                                        </p:attrNameLst>
                                      </p:cBhvr>
                                      <p:to>
                                        <p:strVal val="visible"/>
                                      </p:to>
                                    </p:set>
                                    <p:animEffect transition="in" filter="wipe(left)">
                                      <p:cBhvr>
                                        <p:cTn id="67" dur="500"/>
                                        <p:tgtEl>
                                          <p:spTgt spid="121970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19700"/>
                                        </p:tgtEl>
                                        <p:attrNameLst>
                                          <p:attrName>style.visibility</p:attrName>
                                        </p:attrNameLst>
                                      </p:cBhvr>
                                      <p:to>
                                        <p:strVal val="visible"/>
                                      </p:to>
                                    </p:set>
                                    <p:animEffect transition="in" filter="wipe(left)">
                                      <p:cBhvr>
                                        <p:cTn id="72" dur="500"/>
                                        <p:tgtEl>
                                          <p:spTgt spid="121970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219674"/>
                                        </p:tgtEl>
                                        <p:attrNameLst>
                                          <p:attrName>style.visibility</p:attrName>
                                        </p:attrNameLst>
                                      </p:cBhvr>
                                      <p:to>
                                        <p:strVal val="visible"/>
                                      </p:to>
                                    </p:set>
                                    <p:animEffect transition="in" filter="dissolve">
                                      <p:cBhvr>
                                        <p:cTn id="77" dur="500"/>
                                        <p:tgtEl>
                                          <p:spTgt spid="1219674"/>
                                        </p:tgtEl>
                                      </p:cBhvr>
                                    </p:animEffect>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0"/>
                                          </p:stCondLst>
                                        </p:cTn>
                                        <p:tgtEl>
                                          <p:spTgt spid="121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677" grpId="0"/>
      <p:bldP spid="1219678" grpId="0"/>
      <p:bldP spid="1219679" grpId="0"/>
      <p:bldP spid="1219680" grpId="0"/>
      <p:bldP spid="1219681" grpId="0"/>
      <p:bldP spid="1219682" grpId="0"/>
      <p:bldP spid="1219683" grpId="0"/>
      <p:bldP spid="1219684" grpId="0"/>
      <p:bldP spid="1219685" grpId="0"/>
      <p:bldP spid="1219686" grpId="0"/>
      <p:bldP spid="1219687" grpId="0"/>
      <p:bldP spid="1219702" grpId="0"/>
      <p:bldP spid="1219703" grpId="0"/>
      <p:bldP spid="1219704" grpId="0"/>
      <p:bldP spid="1219705" grpId="0"/>
      <p:bldP spid="1219706" grpId="0"/>
      <p:bldP spid="1219707" grpId="0"/>
      <p:bldP spid="1219708" grpId="0"/>
      <p:bldP spid="1219709" grpId="0"/>
      <p:bldP spid="1219671" grpId="0"/>
      <p:bldP spid="1219674" grpId="0"/>
      <p:bldP spid="1219698" grpId="0"/>
      <p:bldP spid="1219699" grpId="0"/>
      <p:bldP spid="1219700" grpId="0"/>
      <p:bldP spid="121970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CO2 </a:t>
            </a:r>
            <a:r>
              <a:rPr lang="en-US" altLang="zh-CN"/>
              <a:t>transport</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04140" y="2609215"/>
            <a:ext cx="4425315" cy="3975100"/>
          </a:xfrm>
          <a:prstGeom prst="rect">
            <a:avLst/>
          </a:prstGeom>
        </p:spPr>
      </p:pic>
      <p:sp>
        <p:nvSpPr>
          <p:cNvPr id="5" name="文本框 4"/>
          <p:cNvSpPr txBox="1"/>
          <p:nvPr/>
        </p:nvSpPr>
        <p:spPr>
          <a:xfrm>
            <a:off x="4649470" y="2507615"/>
            <a:ext cx="4572000" cy="2168525"/>
          </a:xfrm>
          <a:prstGeom prst="rect">
            <a:avLst/>
          </a:prstGeom>
          <a:noFill/>
        </p:spPr>
        <p:txBody>
          <a:bodyPr wrap="square" rtlCol="0" anchor="t">
            <a:spAutoFit/>
          </a:bodyPr>
          <a:p>
            <a:r>
              <a:rPr lang="en-US" altLang="zh-CN" sz="1800">
                <a:solidFill>
                  <a:srgbClr val="FF0000"/>
                </a:solidFill>
              </a:rPr>
              <a:t>As carbaminohaemoglobin</a:t>
            </a:r>
            <a:endParaRPr lang="en-US" altLang="zh-CN" sz="1800">
              <a:solidFill>
                <a:srgbClr val="FF0000"/>
              </a:solidFill>
            </a:endParaRPr>
          </a:p>
          <a:p>
            <a:r>
              <a:rPr lang="zh-CN" altLang="en-US" sz="1800">
                <a:solidFill>
                  <a:srgbClr val="FF0000"/>
                </a:solidFill>
              </a:rPr>
              <a:t>氨甲酰血红蛋白</a:t>
            </a:r>
            <a:r>
              <a:rPr lang="zh-CN" altLang="en-US" sz="1800">
                <a:ea typeface="宋体" panose="02010600030101010101" pitchFamily="2" charset="-122"/>
              </a:rPr>
              <a:t>：</a:t>
            </a:r>
            <a:r>
              <a:rPr lang="en-US" altLang="zh-CN" sz="1800"/>
              <a:t>they combine directly with the terminal amine groups (–NH2) of some of the haemoglobin molecules. </a:t>
            </a:r>
            <a:endParaRPr lang="en-US" altLang="zh-CN" sz="1800"/>
          </a:p>
          <a:p>
            <a:r>
              <a:rPr lang="en-US" altLang="zh-CN" sz="1800"/>
              <a:t>The compound formed is</a:t>
            </a:r>
            <a:endParaRPr lang="en-US" altLang="zh-CN" sz="1800"/>
          </a:p>
          <a:p>
            <a:r>
              <a:rPr lang="en-US" altLang="zh-CN" sz="1800"/>
              <a:t>called carbaminohaemoglobin. About 10%</a:t>
            </a:r>
            <a:endParaRPr lang="en-US" altLang="zh-CN" sz="1800"/>
          </a:p>
        </p:txBody>
      </p:sp>
      <p:sp>
        <p:nvSpPr>
          <p:cNvPr id="6" name="文本框 5"/>
          <p:cNvSpPr txBox="1"/>
          <p:nvPr/>
        </p:nvSpPr>
        <p:spPr>
          <a:xfrm>
            <a:off x="474345" y="821055"/>
            <a:ext cx="8195310" cy="1337945"/>
          </a:xfrm>
          <a:prstGeom prst="rect">
            <a:avLst/>
          </a:prstGeom>
          <a:noFill/>
        </p:spPr>
        <p:txBody>
          <a:bodyPr wrap="square" rtlCol="0" anchor="t">
            <a:spAutoFit/>
          </a:bodyPr>
          <a:p>
            <a:pPr marL="285750" indent="-285750">
              <a:buFont typeface="Arial" panose="020B0604020202020204" pitchFamily="34" charset="0"/>
              <a:buChar char="•"/>
            </a:pPr>
            <a:r>
              <a:rPr lang="zh-CN" altLang="en-US" sz="1800">
                <a:solidFill>
                  <a:srgbClr val="FF0000"/>
                </a:solidFill>
                <a:sym typeface="+mn-ea"/>
              </a:rPr>
              <a:t>As hydrogencarbonate ions</a:t>
            </a:r>
            <a:r>
              <a:rPr lang="zh-CN" altLang="en-US" sz="1800">
                <a:sym typeface="+mn-ea"/>
              </a:rPr>
              <a:t> in the blood plasma：Most</a:t>
            </a:r>
            <a:r>
              <a:rPr lang="en-US" altLang="zh-CN" sz="1800">
                <a:sym typeface="+mn-ea"/>
              </a:rPr>
              <a:t> </a:t>
            </a:r>
            <a:r>
              <a:rPr lang="zh-CN" altLang="en-US" sz="1800">
                <a:sym typeface="+mn-ea"/>
              </a:rPr>
              <a:t>of the hydrogencarbonate ions then diffuse out of the</a:t>
            </a:r>
            <a:r>
              <a:rPr lang="en-US" altLang="zh-CN" sz="1800">
                <a:sym typeface="+mn-ea"/>
              </a:rPr>
              <a:t> </a:t>
            </a:r>
            <a:r>
              <a:rPr lang="zh-CN" altLang="en-US" sz="1800">
                <a:sym typeface="+mn-ea"/>
              </a:rPr>
              <a:t>red blood cell into the blood plasma, where they are</a:t>
            </a:r>
            <a:r>
              <a:rPr lang="en-US" altLang="zh-CN" sz="1800">
                <a:sym typeface="+mn-ea"/>
              </a:rPr>
              <a:t> </a:t>
            </a:r>
            <a:r>
              <a:rPr lang="zh-CN" altLang="en-US" sz="1800">
                <a:sym typeface="+mn-ea"/>
              </a:rPr>
              <a:t>carried in solution. About 85% </a:t>
            </a:r>
            <a:endParaRPr lang="zh-CN" altLang="en-US" sz="1800"/>
          </a:p>
          <a:p>
            <a:pPr marL="285750" indent="-285750">
              <a:buFont typeface="Arial" panose="020B0604020202020204" pitchFamily="34" charset="0"/>
              <a:buChar char="•"/>
            </a:pPr>
            <a:r>
              <a:rPr lang="zh-CN" altLang="en-US" sz="1800">
                <a:sym typeface="+mn-ea"/>
              </a:rPr>
              <a:t>A</a:t>
            </a:r>
            <a:r>
              <a:rPr lang="zh-CN" altLang="en-US" sz="1800">
                <a:solidFill>
                  <a:srgbClr val="FF0000"/>
                </a:solidFill>
                <a:sym typeface="+mn-ea"/>
              </a:rPr>
              <a:t>s dissolved carbon dioxide</a:t>
            </a:r>
            <a:r>
              <a:rPr lang="zh-CN" altLang="en-US" sz="1800">
                <a:sym typeface="+mn-ea"/>
              </a:rPr>
              <a:t> molecules in the</a:t>
            </a:r>
            <a:r>
              <a:rPr lang="en-US" altLang="zh-CN" sz="1800">
                <a:sym typeface="+mn-ea"/>
              </a:rPr>
              <a:t> </a:t>
            </a:r>
            <a:r>
              <a:rPr lang="zh-CN" altLang="en-US" sz="1800">
                <a:sym typeface="+mn-ea"/>
              </a:rPr>
              <a:t>blood plasma：</a:t>
            </a:r>
            <a:r>
              <a:rPr lang="en-US" altLang="zh-CN" sz="1800">
                <a:sym typeface="+mn-ea"/>
              </a:rPr>
              <a:t>5%</a:t>
            </a:r>
            <a:endParaRPr lang="en-US" altLang="zh-CN" sz="180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0818" name="标题 930817"/>
          <p:cNvSpPr>
            <a:spLocks noGrp="1"/>
          </p:cNvSpPr>
          <p:nvPr>
            <p:ph type="title" idx="4294967295"/>
          </p:nvPr>
        </p:nvSpPr>
        <p:spPr>
          <a:xfrm>
            <a:off x="222250" y="53975"/>
            <a:ext cx="7240588" cy="549275"/>
          </a:xfrm>
        </p:spPr>
        <p:txBody>
          <a:bodyPr anchor="ctr" anchorCtr="0"/>
          <a:p>
            <a:r>
              <a:rPr lang="en-GB" altLang="zh-CN"/>
              <a:t>Glossary</a:t>
            </a:r>
            <a:endParaRPr lang="en-GB" altLang="zh-CN"/>
          </a:p>
        </p:txBody>
      </p:sp>
      <p:pic>
        <p:nvPicPr>
          <p:cNvPr id="930825" name="图片 930824"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930826" name="图片 930825"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930827" name="图片 930826"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11265" name="图片 11264" descr="ppt/media/image55.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2866" name="标题 932865"/>
          <p:cNvSpPr>
            <a:spLocks noGrp="1"/>
          </p:cNvSpPr>
          <p:nvPr>
            <p:ph type="title" idx="4294967295"/>
          </p:nvPr>
        </p:nvSpPr>
        <p:spPr>
          <a:xfrm>
            <a:off x="222250" y="53975"/>
            <a:ext cx="7240588" cy="549275"/>
          </a:xfrm>
        </p:spPr>
        <p:txBody>
          <a:bodyPr anchor="ctr" anchorCtr="0"/>
          <a:p>
            <a:r>
              <a:rPr lang="en-GB" altLang="zh-CN"/>
              <a:t>What’s the keyword?</a:t>
            </a:r>
            <a:endParaRPr lang="en-GB" altLang="zh-CN"/>
          </a:p>
        </p:txBody>
      </p:sp>
      <p:pic>
        <p:nvPicPr>
          <p:cNvPr id="932870" name="图片 932869"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932871" name="图片 932870"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2289" name="图片 12288" descr="ppt/media/image56.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4914" name="标题 934913"/>
          <p:cNvSpPr>
            <a:spLocks noGrp="1"/>
          </p:cNvSpPr>
          <p:nvPr>
            <p:ph type="title" idx="4294967295"/>
          </p:nvPr>
        </p:nvSpPr>
        <p:spPr>
          <a:xfrm>
            <a:off x="222250" y="53975"/>
            <a:ext cx="7240588" cy="549275"/>
          </a:xfrm>
        </p:spPr>
        <p:txBody>
          <a:bodyPr anchor="ctr" anchorCtr="0"/>
          <a:p>
            <a:r>
              <a:rPr lang="en-GB" altLang="zh-CN"/>
              <a:t>Multiple-choice quiz</a:t>
            </a:r>
            <a:endParaRPr lang="en-GB" altLang="zh-CN"/>
          </a:p>
        </p:txBody>
      </p:sp>
      <p:pic>
        <p:nvPicPr>
          <p:cNvPr id="934916" name="图片 93491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3313" name="图片 13312" descr="ppt/media/image57.wmf"/>
          <p:cNvPicPr/>
          <p:nvPr/>
        </p:nvPicPr>
        <p:blipFill>
          <a:blip r:embed="rId2"/>
          <a:stretch>
            <a:fillRect/>
          </a:stretch>
        </p:blipFill>
        <p:spPr>
          <a:xfrm>
            <a:off x="212725" y="800100"/>
            <a:ext cx="8699500" cy="53086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17186" name="标题 1117185"/>
          <p:cNvSpPr>
            <a:spLocks noGrp="1"/>
          </p:cNvSpPr>
          <p:nvPr>
            <p:ph type="title"/>
          </p:nvPr>
        </p:nvSpPr>
        <p:spPr/>
        <p:txBody>
          <a:bodyPr anchor="ctr" anchorCtr="0"/>
          <a:p>
            <a:r>
              <a:rPr lang="en-GB" altLang="zh-CN"/>
              <a:t>Components of circulatory systems</a:t>
            </a:r>
            <a:endParaRPr lang="en-GB" altLang="zh-CN"/>
          </a:p>
        </p:txBody>
      </p:sp>
      <p:sp>
        <p:nvSpPr>
          <p:cNvPr id="1117188" name="文本框 1117187"/>
          <p:cNvSpPr txBox="1"/>
          <p:nvPr/>
        </p:nvSpPr>
        <p:spPr>
          <a:xfrm>
            <a:off x="563563" y="784225"/>
            <a:ext cx="8580437" cy="822325"/>
          </a:xfrm>
          <a:prstGeom prst="rect">
            <a:avLst/>
          </a:prstGeom>
          <a:noFill/>
          <a:ln w="9525">
            <a:noFill/>
          </a:ln>
        </p:spPr>
        <p:txBody>
          <a:bodyPr>
            <a:spAutoFit/>
          </a:bodyPr>
          <a:p>
            <a:r>
              <a:rPr lang="en-GB" altLang="zh-CN"/>
              <a:t>Multi-cellular animals overcome the limitations of diffusion by having a specialized </a:t>
            </a:r>
            <a:r>
              <a:rPr lang="en-GB" altLang="zh-CN" b="1">
                <a:solidFill>
                  <a:srgbClr val="10BC45"/>
                </a:solidFill>
              </a:rPr>
              <a:t>circulatory</a:t>
            </a:r>
            <a:r>
              <a:rPr lang="en-GB" altLang="zh-CN"/>
              <a:t> </a:t>
            </a:r>
            <a:r>
              <a:rPr lang="en-GB" altLang="zh-CN" b="1">
                <a:solidFill>
                  <a:srgbClr val="10BC45"/>
                </a:solidFill>
              </a:rPr>
              <a:t>system</a:t>
            </a:r>
            <a:r>
              <a:rPr lang="en-GB" altLang="zh-CN"/>
              <a:t>. This comprises:</a:t>
            </a:r>
            <a:endParaRPr lang="en-GB" altLang="zh-CN"/>
          </a:p>
        </p:txBody>
      </p:sp>
      <p:sp>
        <p:nvSpPr>
          <p:cNvPr id="1117192" name="文本框 1117191"/>
          <p:cNvSpPr txBox="1"/>
          <p:nvPr/>
        </p:nvSpPr>
        <p:spPr>
          <a:xfrm>
            <a:off x="563563" y="1800225"/>
            <a:ext cx="8351837"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a heart</a:t>
            </a:r>
            <a:endParaRPr lang="en-GB" altLang="zh-CN"/>
          </a:p>
        </p:txBody>
      </p:sp>
      <p:sp>
        <p:nvSpPr>
          <p:cNvPr id="1117193" name="文本框 1117192"/>
          <p:cNvSpPr txBox="1"/>
          <p:nvPr/>
        </p:nvSpPr>
        <p:spPr>
          <a:xfrm>
            <a:off x="563563" y="2778125"/>
            <a:ext cx="8351837"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vessels through which the fluid can flow.</a:t>
            </a:r>
            <a:endParaRPr lang="en-GB" altLang="zh-CN"/>
          </a:p>
        </p:txBody>
      </p:sp>
      <p:sp>
        <p:nvSpPr>
          <p:cNvPr id="1117197" name="文本框 1117196"/>
          <p:cNvSpPr txBox="1"/>
          <p:nvPr/>
        </p:nvSpPr>
        <p:spPr>
          <a:xfrm>
            <a:off x="563563" y="2289175"/>
            <a:ext cx="8351837"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a fluid in which substances are transported</a:t>
            </a:r>
            <a:endParaRPr lang="en-GB" altLang="zh-CN"/>
          </a:p>
        </p:txBody>
      </p:sp>
      <p:sp>
        <p:nvSpPr>
          <p:cNvPr id="1117198" name="文本框 1117197"/>
          <p:cNvSpPr txBox="1"/>
          <p:nvPr/>
        </p:nvSpPr>
        <p:spPr>
          <a:xfrm>
            <a:off x="563563" y="3502025"/>
            <a:ext cx="3246437" cy="2647950"/>
          </a:xfrm>
          <a:prstGeom prst="rect">
            <a:avLst/>
          </a:prstGeom>
          <a:noFill/>
          <a:ln w="9525">
            <a:noFill/>
          </a:ln>
        </p:spPr>
        <p:txBody>
          <a:bodyPr>
            <a:spAutoFit/>
          </a:bodyPr>
          <a:p>
            <a:r>
              <a:rPr lang="en-GB" altLang="zh-CN"/>
              <a:t>The two types of circulatory system are </a:t>
            </a:r>
            <a:r>
              <a:rPr lang="en-GB" altLang="zh-CN" b="1">
                <a:solidFill>
                  <a:srgbClr val="10BC45"/>
                </a:solidFill>
              </a:rPr>
              <a:t>open</a:t>
            </a:r>
            <a:r>
              <a:rPr lang="en-GB" altLang="zh-CN"/>
              <a:t> (e.g. molluscs, arthropods) and </a:t>
            </a:r>
            <a:r>
              <a:rPr lang="en-GB" altLang="zh-CN" b="1">
                <a:solidFill>
                  <a:srgbClr val="10BC45"/>
                </a:solidFill>
              </a:rPr>
              <a:t>closed</a:t>
            </a:r>
            <a:r>
              <a:rPr lang="en-GB" altLang="zh-CN"/>
              <a:t> (e.g. vertebrates, a few invertebrates).</a:t>
            </a:r>
            <a:endParaRPr lang="en-GB" altLang="zh-CN"/>
          </a:p>
        </p:txBody>
      </p:sp>
      <p:pic>
        <p:nvPicPr>
          <p:cNvPr id="1117203" name="图片 1117202" descr="grasshopper"/>
          <p:cNvPicPr>
            <a:picLocks noChangeAspect="1"/>
          </p:cNvPicPr>
          <p:nvPr/>
        </p:nvPicPr>
        <p:blipFill>
          <a:blip r:embed="rId1"/>
          <a:stretch>
            <a:fillRect/>
          </a:stretch>
        </p:blipFill>
        <p:spPr>
          <a:xfrm>
            <a:off x="4067175" y="3267075"/>
            <a:ext cx="4286250" cy="3219450"/>
          </a:xfrm>
          <a:prstGeom prst="rect">
            <a:avLst/>
          </a:prstGeom>
          <a:noFill/>
          <a:ln w="9525">
            <a:noFill/>
          </a:ln>
        </p:spPr>
      </p:pic>
      <p:pic>
        <p:nvPicPr>
          <p:cNvPr id="1117204" name="图片 111720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7192"/>
                                        </p:tgtEl>
                                        <p:attrNameLst>
                                          <p:attrName>style.visibility</p:attrName>
                                        </p:attrNameLst>
                                      </p:cBhvr>
                                      <p:to>
                                        <p:strVal val="visible"/>
                                      </p:to>
                                    </p:set>
                                    <p:animEffect transition="in" filter="dissolve">
                                      <p:cBhvr>
                                        <p:cTn id="7" dur="500"/>
                                        <p:tgtEl>
                                          <p:spTgt spid="11171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17197"/>
                                        </p:tgtEl>
                                        <p:attrNameLst>
                                          <p:attrName>style.visibility</p:attrName>
                                        </p:attrNameLst>
                                      </p:cBhvr>
                                      <p:to>
                                        <p:strVal val="visible"/>
                                      </p:to>
                                    </p:set>
                                    <p:animEffect transition="in" filter="dissolve">
                                      <p:cBhvr>
                                        <p:cTn id="12" dur="500"/>
                                        <p:tgtEl>
                                          <p:spTgt spid="11171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17193"/>
                                        </p:tgtEl>
                                        <p:attrNameLst>
                                          <p:attrName>style.visibility</p:attrName>
                                        </p:attrNameLst>
                                      </p:cBhvr>
                                      <p:to>
                                        <p:strVal val="visible"/>
                                      </p:to>
                                    </p:set>
                                    <p:animEffect transition="in" filter="dissolve">
                                      <p:cBhvr>
                                        <p:cTn id="17" dur="500"/>
                                        <p:tgtEl>
                                          <p:spTgt spid="111719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17198"/>
                                        </p:tgtEl>
                                        <p:attrNameLst>
                                          <p:attrName>style.visibility</p:attrName>
                                        </p:attrNameLst>
                                      </p:cBhvr>
                                      <p:to>
                                        <p:strVal val="visible"/>
                                      </p:to>
                                    </p:set>
                                    <p:animEffect transition="in" filter="dissolve">
                                      <p:cBhvr>
                                        <p:cTn id="22" dur="500"/>
                                        <p:tgtEl>
                                          <p:spTgt spid="1117198"/>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117203"/>
                                        </p:tgtEl>
                                        <p:attrNameLst>
                                          <p:attrName>style.visibility</p:attrName>
                                        </p:attrNameLst>
                                      </p:cBhvr>
                                      <p:to>
                                        <p:strVal val="visible"/>
                                      </p:to>
                                    </p:set>
                                    <p:animEffect transition="in" filter="wipe(right)">
                                      <p:cBhvr>
                                        <p:cTn id="26" dur="500"/>
                                        <p:tgtEl>
                                          <p:spTgt spid="1117203"/>
                                        </p:tgtEl>
                                      </p:cBhvr>
                                    </p:animEffect>
                                  </p:childTnLst>
                                </p:cTn>
                              </p:par>
                              <p:par>
                                <p:cTn id="27" presetID="1" presetClass="entr" presetSubtype="0" fill="hold" nodeType="withEffect">
                                  <p:stCondLst>
                                    <p:cond delay="0"/>
                                  </p:stCondLst>
                                  <p:childTnLst>
                                    <p:set>
                                      <p:cBhvr>
                                        <p:cTn id="28" dur="1" fill="hold">
                                          <p:stCondLst>
                                            <p:cond delay="0"/>
                                          </p:stCondLst>
                                        </p:cTn>
                                        <p:tgtEl>
                                          <p:spTgt spid="1117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192" grpId="0"/>
      <p:bldP spid="1117193" grpId="0"/>
      <p:bldP spid="1117197" grpId="0"/>
      <p:bldP spid="111719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118222" name="图片 1118221" descr="open circ schematic"/>
          <p:cNvPicPr>
            <a:picLocks noChangeAspect="1"/>
          </p:cNvPicPr>
          <p:nvPr/>
        </p:nvPicPr>
        <p:blipFill>
          <a:blip r:embed="rId1"/>
          <a:stretch>
            <a:fillRect/>
          </a:stretch>
        </p:blipFill>
        <p:spPr>
          <a:xfrm>
            <a:off x="4965700" y="2063750"/>
            <a:ext cx="4038600" cy="2914650"/>
          </a:xfrm>
          <a:prstGeom prst="rect">
            <a:avLst/>
          </a:prstGeom>
          <a:noFill/>
          <a:ln w="9525">
            <a:noFill/>
          </a:ln>
        </p:spPr>
      </p:pic>
      <p:sp>
        <p:nvSpPr>
          <p:cNvPr id="1118210" name="标题 1118209"/>
          <p:cNvSpPr>
            <a:spLocks noGrp="1"/>
          </p:cNvSpPr>
          <p:nvPr>
            <p:ph type="title"/>
          </p:nvPr>
        </p:nvSpPr>
        <p:spPr/>
        <p:txBody>
          <a:bodyPr anchor="ctr" anchorCtr="0"/>
          <a:p>
            <a:r>
              <a:rPr lang="en-GB" altLang="zh-CN"/>
              <a:t>Open circulatory systems</a:t>
            </a:r>
            <a:endParaRPr lang="en-GB" altLang="zh-CN"/>
          </a:p>
        </p:txBody>
      </p:sp>
      <p:sp>
        <p:nvSpPr>
          <p:cNvPr id="1118211" name="文本框 1118210"/>
          <p:cNvSpPr txBox="1"/>
          <p:nvPr/>
        </p:nvSpPr>
        <p:spPr>
          <a:xfrm>
            <a:off x="563563" y="784225"/>
            <a:ext cx="8580437" cy="1198880"/>
          </a:xfrm>
          <a:prstGeom prst="rect">
            <a:avLst/>
          </a:prstGeom>
          <a:noFill/>
          <a:ln w="9525">
            <a:noFill/>
          </a:ln>
        </p:spPr>
        <p:txBody>
          <a:bodyPr>
            <a:spAutoFit/>
          </a:bodyPr>
          <a:p>
            <a:r>
              <a:rPr lang="en-GB" altLang="zh-CN"/>
              <a:t>An </a:t>
            </a:r>
            <a:r>
              <a:rPr lang="en-GB" altLang="zh-CN" b="1">
                <a:solidFill>
                  <a:srgbClr val="10BC45"/>
                </a:solidFill>
              </a:rPr>
              <a:t>open circulatory system</a:t>
            </a:r>
            <a:r>
              <a:rPr lang="en-GB" altLang="zh-CN"/>
              <a:t> consists of a heart that pumps a fluid called </a:t>
            </a:r>
            <a:r>
              <a:rPr lang="en-GB" altLang="zh-CN" b="1">
                <a:solidFill>
                  <a:srgbClr val="10BC45"/>
                </a:solidFill>
              </a:rPr>
              <a:t>haemolymph</a:t>
            </a:r>
            <a:r>
              <a:rPr lang="en-GB" altLang="zh-CN"/>
              <a:t> through short vessels and into a large cavity called the </a:t>
            </a:r>
            <a:r>
              <a:rPr lang="en-GB" altLang="zh-CN" b="1">
                <a:solidFill>
                  <a:srgbClr val="10BC45"/>
                </a:solidFill>
              </a:rPr>
              <a:t>haemocoel</a:t>
            </a:r>
            <a:r>
              <a:rPr lang="en-GB" altLang="zh-CN"/>
              <a:t>.</a:t>
            </a:r>
            <a:r>
              <a:rPr lang="zh-CN" altLang="en-GB"/>
              <a:t>血腔</a:t>
            </a:r>
            <a:endParaRPr lang="zh-CN" altLang="en-GB"/>
          </a:p>
        </p:txBody>
      </p:sp>
      <p:sp>
        <p:nvSpPr>
          <p:cNvPr id="1118217" name="文本框 1118216"/>
          <p:cNvSpPr txBox="1"/>
          <p:nvPr/>
        </p:nvSpPr>
        <p:spPr>
          <a:xfrm>
            <a:off x="560705" y="4619625"/>
            <a:ext cx="5313045" cy="1198880"/>
          </a:xfrm>
          <a:prstGeom prst="rect">
            <a:avLst/>
          </a:prstGeom>
          <a:noFill/>
          <a:ln w="9525">
            <a:noFill/>
          </a:ln>
        </p:spPr>
        <p:txBody>
          <a:bodyPr wrap="square">
            <a:spAutoFit/>
          </a:bodyPr>
          <a:p>
            <a:r>
              <a:rPr lang="en-GB" altLang="zh-CN"/>
              <a:t>Haemolymph moves around the haemocoel due to the movement of the organism.</a:t>
            </a:r>
            <a:endParaRPr lang="en-GB" altLang="zh-CN"/>
          </a:p>
        </p:txBody>
      </p:sp>
      <p:sp>
        <p:nvSpPr>
          <p:cNvPr id="1118220" name="文本框 1118219"/>
          <p:cNvSpPr txBox="1"/>
          <p:nvPr/>
        </p:nvSpPr>
        <p:spPr>
          <a:xfrm>
            <a:off x="6384925" y="2528888"/>
            <a:ext cx="930275" cy="457200"/>
          </a:xfrm>
          <a:prstGeom prst="rect">
            <a:avLst/>
          </a:prstGeom>
          <a:noFill/>
          <a:ln w="25400">
            <a:noFill/>
          </a:ln>
        </p:spPr>
        <p:txBody>
          <a:bodyPr wrap="none" anchor="t" anchorCtr="0">
            <a:spAutoFit/>
          </a:bodyPr>
          <a:p>
            <a:r>
              <a:rPr lang="en-GB" altLang="zh-CN" b="1">
                <a:solidFill>
                  <a:srgbClr val="10BC45"/>
                </a:solidFill>
              </a:rPr>
              <a:t>heart</a:t>
            </a:r>
            <a:endParaRPr lang="en-GB" altLang="zh-CN" b="1">
              <a:solidFill>
                <a:srgbClr val="10BC45"/>
              </a:solidFill>
            </a:endParaRPr>
          </a:p>
        </p:txBody>
      </p:sp>
      <p:sp>
        <p:nvSpPr>
          <p:cNvPr id="1118221" name="文本框 1118220"/>
          <p:cNvSpPr txBox="1"/>
          <p:nvPr/>
        </p:nvSpPr>
        <p:spPr>
          <a:xfrm>
            <a:off x="5876925" y="3659188"/>
            <a:ext cx="1776413" cy="457200"/>
          </a:xfrm>
          <a:prstGeom prst="rect">
            <a:avLst/>
          </a:prstGeom>
          <a:noFill/>
          <a:ln w="25400">
            <a:noFill/>
          </a:ln>
        </p:spPr>
        <p:txBody>
          <a:bodyPr wrap="none" anchor="t" anchorCtr="0">
            <a:spAutoFit/>
          </a:bodyPr>
          <a:p>
            <a:r>
              <a:rPr lang="en-GB" altLang="zh-CN" b="1">
                <a:solidFill>
                  <a:srgbClr val="10BC45"/>
                </a:solidFill>
              </a:rPr>
              <a:t>haemocoel</a:t>
            </a:r>
            <a:endParaRPr lang="en-GB" altLang="zh-CN" b="1">
              <a:solidFill>
                <a:srgbClr val="10BC45"/>
              </a:solidFill>
            </a:endParaRPr>
          </a:p>
        </p:txBody>
      </p:sp>
      <p:sp>
        <p:nvSpPr>
          <p:cNvPr id="1118223" name="矩形 1118222"/>
          <p:cNvSpPr/>
          <p:nvPr/>
        </p:nvSpPr>
        <p:spPr>
          <a:xfrm>
            <a:off x="560388" y="2187575"/>
            <a:ext cx="4445000" cy="1552575"/>
          </a:xfrm>
          <a:prstGeom prst="rect">
            <a:avLst/>
          </a:prstGeom>
          <a:noFill/>
          <a:ln w="25400">
            <a:noFill/>
          </a:ln>
        </p:spPr>
        <p:txBody>
          <a:bodyPr>
            <a:spAutoFit/>
          </a:bodyPr>
          <a:p>
            <a:r>
              <a:rPr lang="en-GB" altLang="zh-CN"/>
              <a:t>In the haemocoel, the haemolymph directly bathes organs and tissues, enabling the diffusion of substances.</a:t>
            </a:r>
            <a:endParaRPr lang="en-GB" altLang="zh-CN"/>
          </a:p>
        </p:txBody>
      </p:sp>
      <p:pic>
        <p:nvPicPr>
          <p:cNvPr id="1118224" name="图片 111822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118225" name="图片 1118224"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8222"/>
                                        </p:tgtEl>
                                        <p:attrNameLst>
                                          <p:attrName>style.visibility</p:attrName>
                                        </p:attrNameLst>
                                      </p:cBhvr>
                                      <p:to>
                                        <p:strVal val="visible"/>
                                      </p:to>
                                    </p:set>
                                    <p:animEffect transition="in" filter="wipe(left)">
                                      <p:cBhvr>
                                        <p:cTn id="7" dur="500"/>
                                        <p:tgtEl>
                                          <p:spTgt spid="11182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18220"/>
                                        </p:tgtEl>
                                        <p:attrNameLst>
                                          <p:attrName>style.visibility</p:attrName>
                                        </p:attrNameLst>
                                      </p:cBhvr>
                                      <p:to>
                                        <p:strVal val="visible"/>
                                      </p:to>
                                    </p:set>
                                    <p:animEffect transition="in" filter="dissolve">
                                      <p:cBhvr>
                                        <p:cTn id="11" dur="500"/>
                                        <p:tgtEl>
                                          <p:spTgt spid="111822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118221"/>
                                        </p:tgtEl>
                                        <p:attrNameLst>
                                          <p:attrName>style.visibility</p:attrName>
                                        </p:attrNameLst>
                                      </p:cBhvr>
                                      <p:to>
                                        <p:strVal val="visible"/>
                                      </p:to>
                                    </p:set>
                                    <p:animEffect transition="in" filter="dissolve">
                                      <p:cBhvr>
                                        <p:cTn id="15" dur="500"/>
                                        <p:tgtEl>
                                          <p:spTgt spid="111822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18223"/>
                                        </p:tgtEl>
                                        <p:attrNameLst>
                                          <p:attrName>style.visibility</p:attrName>
                                        </p:attrNameLst>
                                      </p:cBhvr>
                                      <p:to>
                                        <p:strVal val="visible"/>
                                      </p:to>
                                    </p:set>
                                    <p:animEffect transition="in" filter="dissolve">
                                      <p:cBhvr>
                                        <p:cTn id="20" dur="500"/>
                                        <p:tgtEl>
                                          <p:spTgt spid="111822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18217"/>
                                        </p:tgtEl>
                                        <p:attrNameLst>
                                          <p:attrName>style.visibility</p:attrName>
                                        </p:attrNameLst>
                                      </p:cBhvr>
                                      <p:to>
                                        <p:strVal val="visible"/>
                                      </p:to>
                                    </p:set>
                                    <p:animEffect transition="in" filter="dissolve">
                                      <p:cBhvr>
                                        <p:cTn id="25" dur="500"/>
                                        <p:tgtEl>
                                          <p:spTgt spid="1118217"/>
                                        </p:tgtEl>
                                      </p:cBhvr>
                                    </p:animEffect>
                                  </p:childTnLst>
                                </p:cTn>
                              </p:par>
                              <p:par>
                                <p:cTn id="26" presetID="1" presetClass="entr" presetSubtype="0" fill="hold" nodeType="withEffect">
                                  <p:stCondLst>
                                    <p:cond delay="0"/>
                                  </p:stCondLst>
                                  <p:childTnLst>
                                    <p:set>
                                      <p:cBhvr>
                                        <p:cTn id="27" dur="1" fill="hold">
                                          <p:stCondLst>
                                            <p:cond delay="0"/>
                                          </p:stCondLst>
                                        </p:cTn>
                                        <p:tgtEl>
                                          <p:spTgt spid="1118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217" grpId="0"/>
      <p:bldP spid="1118220" grpId="0"/>
      <p:bldP spid="1118221" grpId="0"/>
      <p:bldP spid="11182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19236" name="标题 1119235"/>
          <p:cNvSpPr>
            <a:spLocks noGrp="1"/>
          </p:cNvSpPr>
          <p:nvPr>
            <p:ph type="title"/>
          </p:nvPr>
        </p:nvSpPr>
        <p:spPr/>
        <p:txBody>
          <a:bodyPr anchor="ctr" anchorCtr="0"/>
          <a:p>
            <a:r>
              <a:rPr lang="en-GB" altLang="zh-CN"/>
              <a:t>Closed circulatory systems</a:t>
            </a:r>
            <a:endParaRPr lang="en-GB" altLang="zh-CN"/>
          </a:p>
        </p:txBody>
      </p:sp>
      <p:sp>
        <p:nvSpPr>
          <p:cNvPr id="1119237" name="文本框 1119236"/>
          <p:cNvSpPr txBox="1"/>
          <p:nvPr/>
        </p:nvSpPr>
        <p:spPr>
          <a:xfrm>
            <a:off x="563563" y="784225"/>
            <a:ext cx="8351837" cy="822325"/>
          </a:xfrm>
          <a:prstGeom prst="rect">
            <a:avLst/>
          </a:prstGeom>
          <a:noFill/>
          <a:ln w="9525">
            <a:noFill/>
          </a:ln>
        </p:spPr>
        <p:txBody>
          <a:bodyPr>
            <a:spAutoFit/>
          </a:bodyPr>
          <a:p>
            <a:r>
              <a:rPr lang="en-GB" altLang="zh-CN"/>
              <a:t>In a </a:t>
            </a:r>
            <a:r>
              <a:rPr lang="en-GB" altLang="zh-CN" b="1">
                <a:solidFill>
                  <a:srgbClr val="10BC45"/>
                </a:solidFill>
              </a:rPr>
              <a:t>closed circulatory system</a:t>
            </a:r>
            <a:r>
              <a:rPr lang="en-GB" altLang="zh-CN"/>
              <a:t>, blood is fully enclosed within blood vessels at all times.</a:t>
            </a:r>
            <a:endParaRPr lang="en-GB" altLang="zh-CN"/>
          </a:p>
        </p:txBody>
      </p:sp>
      <p:sp>
        <p:nvSpPr>
          <p:cNvPr id="1119238" name="文本框 1119237"/>
          <p:cNvSpPr txBox="1"/>
          <p:nvPr/>
        </p:nvSpPr>
        <p:spPr>
          <a:xfrm>
            <a:off x="563563" y="1890713"/>
            <a:ext cx="3817937" cy="3013075"/>
          </a:xfrm>
          <a:prstGeom prst="rect">
            <a:avLst/>
          </a:prstGeom>
          <a:noFill/>
          <a:ln w="9525">
            <a:noFill/>
          </a:ln>
        </p:spPr>
        <p:txBody>
          <a:bodyPr>
            <a:spAutoFit/>
          </a:bodyPr>
          <a:p>
            <a:r>
              <a:rPr lang="en-GB" altLang="zh-CN"/>
              <a:t>From the heart, blood is pumped through a series of progressively smaller vessels. In the smallest vessels, </a:t>
            </a:r>
            <a:r>
              <a:rPr lang="en-GB" altLang="zh-CN" b="1">
                <a:solidFill>
                  <a:srgbClr val="10BC45"/>
                </a:solidFill>
              </a:rPr>
              <a:t>capillaries</a:t>
            </a:r>
            <a:r>
              <a:rPr lang="en-GB" altLang="zh-CN"/>
              <a:t>, substances diffuse in and out of the blood and into cells.</a:t>
            </a:r>
            <a:endParaRPr lang="en-GB" altLang="zh-CN"/>
          </a:p>
        </p:txBody>
      </p:sp>
      <p:sp>
        <p:nvSpPr>
          <p:cNvPr id="1119239" name="文本框 1119238"/>
          <p:cNvSpPr txBox="1"/>
          <p:nvPr/>
        </p:nvSpPr>
        <p:spPr>
          <a:xfrm>
            <a:off x="563563" y="5187950"/>
            <a:ext cx="8351837" cy="822325"/>
          </a:xfrm>
          <a:prstGeom prst="rect">
            <a:avLst/>
          </a:prstGeom>
          <a:noFill/>
          <a:ln w="9525">
            <a:noFill/>
          </a:ln>
        </p:spPr>
        <p:txBody>
          <a:bodyPr>
            <a:spAutoFit/>
          </a:bodyPr>
          <a:p>
            <a:r>
              <a:rPr lang="en-GB" altLang="zh-CN"/>
              <a:t>Blood then returns to the heart via a series of progressively larger vessels.</a:t>
            </a:r>
            <a:endParaRPr lang="en-GB" altLang="zh-CN"/>
          </a:p>
        </p:txBody>
      </p:sp>
      <p:pic>
        <p:nvPicPr>
          <p:cNvPr id="1119244" name="图片 1119243" descr="closed circ schematic"/>
          <p:cNvPicPr>
            <a:picLocks noChangeAspect="1"/>
          </p:cNvPicPr>
          <p:nvPr/>
        </p:nvPicPr>
        <p:blipFill>
          <a:blip r:embed="rId1"/>
          <a:stretch>
            <a:fillRect/>
          </a:stretch>
        </p:blipFill>
        <p:spPr>
          <a:xfrm>
            <a:off x="4762500" y="1952625"/>
            <a:ext cx="3984625" cy="2916238"/>
          </a:xfrm>
          <a:prstGeom prst="rect">
            <a:avLst/>
          </a:prstGeom>
          <a:noFill/>
          <a:ln w="9525">
            <a:noFill/>
          </a:ln>
        </p:spPr>
      </p:pic>
      <p:sp>
        <p:nvSpPr>
          <p:cNvPr id="1119245" name="文本框 1119244"/>
          <p:cNvSpPr txBox="1"/>
          <p:nvPr/>
        </p:nvSpPr>
        <p:spPr>
          <a:xfrm>
            <a:off x="6289675" y="2147888"/>
            <a:ext cx="930275" cy="457200"/>
          </a:xfrm>
          <a:prstGeom prst="rect">
            <a:avLst/>
          </a:prstGeom>
          <a:noFill/>
          <a:ln w="25400">
            <a:noFill/>
          </a:ln>
        </p:spPr>
        <p:txBody>
          <a:bodyPr wrap="none" anchor="t" anchorCtr="0">
            <a:spAutoFit/>
          </a:bodyPr>
          <a:p>
            <a:r>
              <a:rPr lang="en-GB" altLang="zh-CN" b="1">
                <a:solidFill>
                  <a:srgbClr val="10BC45"/>
                </a:solidFill>
              </a:rPr>
              <a:t>heart</a:t>
            </a:r>
            <a:endParaRPr lang="en-GB" altLang="zh-CN" b="1">
              <a:solidFill>
                <a:srgbClr val="10BC45"/>
              </a:solidFill>
            </a:endParaRPr>
          </a:p>
        </p:txBody>
      </p:sp>
      <p:sp>
        <p:nvSpPr>
          <p:cNvPr id="1119246" name="文本框 1119245"/>
          <p:cNvSpPr txBox="1"/>
          <p:nvPr/>
        </p:nvSpPr>
        <p:spPr>
          <a:xfrm>
            <a:off x="5916613" y="3214688"/>
            <a:ext cx="1674812" cy="457200"/>
          </a:xfrm>
          <a:prstGeom prst="rect">
            <a:avLst/>
          </a:prstGeom>
          <a:noFill/>
          <a:ln w="25400">
            <a:noFill/>
          </a:ln>
        </p:spPr>
        <p:txBody>
          <a:bodyPr wrap="none" anchor="t" anchorCtr="0">
            <a:spAutoFit/>
          </a:bodyPr>
          <a:p>
            <a:r>
              <a:rPr lang="en-GB" altLang="zh-CN" b="1">
                <a:solidFill>
                  <a:srgbClr val="10BC45"/>
                </a:solidFill>
              </a:rPr>
              <a:t>capillaries</a:t>
            </a:r>
            <a:endParaRPr lang="en-GB" altLang="zh-CN" b="1">
              <a:solidFill>
                <a:srgbClr val="10BC45"/>
              </a:solidFill>
            </a:endParaRPr>
          </a:p>
        </p:txBody>
      </p:sp>
      <p:pic>
        <p:nvPicPr>
          <p:cNvPr id="1119247" name="图片 1119246"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9244"/>
                                        </p:tgtEl>
                                        <p:attrNameLst>
                                          <p:attrName>style.visibility</p:attrName>
                                        </p:attrNameLst>
                                      </p:cBhvr>
                                      <p:to>
                                        <p:strVal val="visible"/>
                                      </p:to>
                                    </p:set>
                                    <p:animEffect transition="in" filter="wipe(left)">
                                      <p:cBhvr>
                                        <p:cTn id="7" dur="500"/>
                                        <p:tgtEl>
                                          <p:spTgt spid="111924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19245"/>
                                        </p:tgtEl>
                                        <p:attrNameLst>
                                          <p:attrName>style.visibility</p:attrName>
                                        </p:attrNameLst>
                                      </p:cBhvr>
                                      <p:to>
                                        <p:strVal val="visible"/>
                                      </p:to>
                                    </p:set>
                                    <p:animEffect transition="in" filter="dissolve">
                                      <p:cBhvr>
                                        <p:cTn id="11" dur="500"/>
                                        <p:tgtEl>
                                          <p:spTgt spid="111924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119246"/>
                                        </p:tgtEl>
                                        <p:attrNameLst>
                                          <p:attrName>style.visibility</p:attrName>
                                        </p:attrNameLst>
                                      </p:cBhvr>
                                      <p:to>
                                        <p:strVal val="visible"/>
                                      </p:to>
                                    </p:set>
                                    <p:animEffect transition="in" filter="dissolve">
                                      <p:cBhvr>
                                        <p:cTn id="15" dur="500"/>
                                        <p:tgtEl>
                                          <p:spTgt spid="111924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19238"/>
                                        </p:tgtEl>
                                        <p:attrNameLst>
                                          <p:attrName>style.visibility</p:attrName>
                                        </p:attrNameLst>
                                      </p:cBhvr>
                                      <p:to>
                                        <p:strVal val="visible"/>
                                      </p:to>
                                    </p:set>
                                    <p:animEffect transition="in" filter="dissolve">
                                      <p:cBhvr>
                                        <p:cTn id="20" dur="500"/>
                                        <p:tgtEl>
                                          <p:spTgt spid="111923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19239"/>
                                        </p:tgtEl>
                                        <p:attrNameLst>
                                          <p:attrName>style.visibility</p:attrName>
                                        </p:attrNameLst>
                                      </p:cBhvr>
                                      <p:to>
                                        <p:strVal val="visible"/>
                                      </p:to>
                                    </p:set>
                                    <p:animEffect transition="in" filter="dissolve">
                                      <p:cBhvr>
                                        <p:cTn id="25" dur="500"/>
                                        <p:tgtEl>
                                          <p:spTgt spid="1119239"/>
                                        </p:tgtEl>
                                      </p:cBhvr>
                                    </p:animEffect>
                                  </p:childTnLst>
                                </p:cTn>
                              </p:par>
                              <p:par>
                                <p:cTn id="26" presetID="1" presetClass="entr" presetSubtype="0" fill="hold" nodeType="withEffect">
                                  <p:stCondLst>
                                    <p:cond delay="0"/>
                                  </p:stCondLst>
                                  <p:childTnLst>
                                    <p:set>
                                      <p:cBhvr>
                                        <p:cTn id="27" dur="1" fill="hold">
                                          <p:stCondLst>
                                            <p:cond delay="0"/>
                                          </p:stCondLst>
                                        </p:cTn>
                                        <p:tgtEl>
                                          <p:spTgt spid="1119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9238" grpId="0"/>
      <p:bldP spid="1119239" grpId="0"/>
      <p:bldP spid="1119245" grpId="0"/>
      <p:bldP spid="11192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2306" name="标题 1122305"/>
          <p:cNvSpPr>
            <a:spLocks noGrp="1"/>
          </p:cNvSpPr>
          <p:nvPr>
            <p:ph type="title"/>
          </p:nvPr>
        </p:nvSpPr>
        <p:spPr/>
        <p:txBody>
          <a:bodyPr anchor="ctr" anchorCtr="0"/>
          <a:p>
            <a:r>
              <a:rPr lang="en-GB" altLang="zh-CN"/>
              <a:t>Closed circulatory systems</a:t>
            </a:r>
            <a:endParaRPr lang="en-GB" altLang="zh-CN"/>
          </a:p>
        </p:txBody>
      </p:sp>
      <p:pic>
        <p:nvPicPr>
          <p:cNvPr id="1122314" name="图片 1122313"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122315" name="图片 1122314"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122316" name="图片 1122315"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1025" name="图片 1024" descr="ppt/media/image19.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59690" y="189865"/>
            <a:ext cx="4949825" cy="6185535"/>
          </a:xfrm>
          <a:prstGeom prst="rect">
            <a:avLst/>
          </a:prstGeom>
          <a:noFill/>
          <a:ln w="9525">
            <a:noFill/>
          </a:ln>
        </p:spPr>
      </p:pic>
      <p:pic>
        <p:nvPicPr>
          <p:cNvPr id="3" name="内容占位符 2"/>
          <p:cNvPicPr>
            <a:picLocks noChangeAspect="1"/>
          </p:cNvPicPr>
          <p:nvPr>
            <p:ph/>
            <p:custDataLst>
              <p:tags r:id="rId2"/>
            </p:custDataLst>
          </p:nvPr>
        </p:nvPicPr>
        <p:blipFill>
          <a:blip r:embed="rId3"/>
          <a:stretch>
            <a:fillRect/>
          </a:stretch>
        </p:blipFill>
        <p:spPr>
          <a:xfrm>
            <a:off x="4636770" y="1864360"/>
            <a:ext cx="4445000" cy="1615440"/>
          </a:xfrm>
          <a:prstGeom prst="rect">
            <a:avLst/>
          </a:prstGeom>
        </p:spPr>
      </p:pic>
      <p:sp>
        <p:nvSpPr>
          <p:cNvPr id="4" name="矩形 3"/>
          <p:cNvSpPr/>
          <p:nvPr/>
        </p:nvSpPr>
        <p:spPr>
          <a:xfrm>
            <a:off x="4260215" y="3448050"/>
            <a:ext cx="1174115" cy="259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a:solidFill>
                  <a:schemeClr val="tx1"/>
                </a:solidFill>
              </a:rPr>
              <a:t>ventricle</a:t>
            </a:r>
            <a:endParaRPr lang="en-US" altLang="zh-CN" sz="1800">
              <a:solidFill>
                <a:schemeClr val="tx1"/>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1293"/>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92fece27-601a-4930-8b52-a0c5754f3f1b"/>
  <p:tag name="COMMONDATA" val="eyJoZGlkIjoiZThmNjAzMWJlZjFkMmQwODUwMTJkYzE2ODFiYmFmYTcifQ=="/>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9086</Words>
  <Application>WPS 演示</Application>
  <PresentationFormat>On-screen Show</PresentationFormat>
  <Paragraphs>361</Paragraphs>
  <Slides>46</Slides>
  <Notes>31</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46</vt:i4>
      </vt:variant>
    </vt:vector>
  </HeadingPairs>
  <TitlesOfParts>
    <vt:vector size="60" baseType="lpstr">
      <vt:lpstr>Arial</vt:lpstr>
      <vt:lpstr>宋体</vt:lpstr>
      <vt:lpstr>Wingdings</vt:lpstr>
      <vt:lpstr>微软雅黑</vt:lpstr>
      <vt:lpstr>Arial Unicode MS</vt:lpstr>
      <vt:lpstr>Arial</vt:lpstr>
      <vt:lpstr>Times New Roman</vt:lpstr>
      <vt:lpstr>幼圆</vt:lpstr>
      <vt:lpstr>Default Design</vt:lpstr>
      <vt:lpstr>2_Default Design</vt:lpstr>
      <vt:lpstr>3_Default Design</vt:lpstr>
      <vt:lpstr>4_Default Design</vt:lpstr>
      <vt:lpstr>5_Default Design</vt:lpstr>
      <vt:lpstr>1_Default Design</vt:lpstr>
      <vt:lpstr>PowerPoint 演示文稿</vt:lpstr>
      <vt:lpstr>PowerPoint 演示文稿</vt:lpstr>
      <vt:lpstr>Why need a transport system?</vt:lpstr>
      <vt:lpstr>Surface area to volume ratio</vt:lpstr>
      <vt:lpstr>Components of circulatory systems</vt:lpstr>
      <vt:lpstr>Open circulatory systems</vt:lpstr>
      <vt:lpstr>Closed circulatory systems</vt:lpstr>
      <vt:lpstr>Closed circulatory systems</vt:lpstr>
      <vt:lpstr>PowerPoint 演示文稿</vt:lpstr>
      <vt:lpstr>The mammalian circulatory system</vt:lpstr>
      <vt:lpstr>Circulation: true or false?</vt:lpstr>
      <vt:lpstr>PowerPoint 演示文稿</vt:lpstr>
      <vt:lpstr>PowerPoint 演示文稿</vt:lpstr>
      <vt:lpstr>Guide to blood vessels</vt:lpstr>
      <vt:lpstr>PowerPoint 演示文稿</vt:lpstr>
      <vt:lpstr>Capillaries</vt:lpstr>
      <vt:lpstr>Identifying blood vessels</vt:lpstr>
      <vt:lpstr>p39</vt:lpstr>
      <vt:lpstr>Blood flow in veins</vt:lpstr>
      <vt:lpstr>Maintaining high blood pressure</vt:lpstr>
      <vt:lpstr>Arteries, capillaries and veins</vt:lpstr>
      <vt:lpstr>PowerPoint 演示文稿</vt:lpstr>
      <vt:lpstr>What is blood?</vt:lpstr>
      <vt:lpstr>The composition of blood</vt:lpstr>
      <vt:lpstr>Features of erythrocytes</vt:lpstr>
      <vt:lpstr>PowerPoint 演示文稿</vt:lpstr>
      <vt:lpstr>PowerPoint 演示文稿</vt:lpstr>
      <vt:lpstr>Blood clotting</vt:lpstr>
      <vt:lpstr>Substances in blood clotting</vt:lpstr>
      <vt:lpstr>Plasma proteins and blood pressure</vt:lpstr>
      <vt:lpstr>Composition of body fluids</vt:lpstr>
      <vt:lpstr>How is oxygen concentration measured?</vt:lpstr>
      <vt:lpstr>The haemoglobin dissociation curve氧离曲线</vt:lpstr>
      <vt:lpstr>PowerPoint 演示文稿</vt:lpstr>
      <vt:lpstr>The oxygen dissociation curve</vt:lpstr>
      <vt:lpstr>Bohr shift波尔效应</vt:lpstr>
      <vt:lpstr>Bohr shift波尔效应--207</vt:lpstr>
      <vt:lpstr>Factors affecting oxygen dissociation</vt:lpstr>
      <vt:lpstr>PowerPoint 演示文稿</vt:lpstr>
      <vt:lpstr>Foetal haemoglobin</vt:lpstr>
      <vt:lpstr>What is myoglobin?</vt:lpstr>
      <vt:lpstr>CO2 transport</vt:lpstr>
      <vt:lpstr>PowerPoint 演示文稿</vt:lpstr>
      <vt:lpstr>Glossary</vt:lpstr>
      <vt:lpstr>What’s the keyword?</vt:lpstr>
      <vt:lpstr>Multiple-choice quiz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Circulation and Blood</dc:title>
  <dc:creator>Boardworks Ltd</dc:creator>
  <dc:subject>AS Biology</dc:subject>
  <cp:lastModifiedBy>predator</cp:lastModifiedBy>
  <cp:revision>774</cp:revision>
  <dcterms:created xsi:type="dcterms:W3CDTF">2003-09-13T07:39:00Z</dcterms:created>
  <dcterms:modified xsi:type="dcterms:W3CDTF">2023-11-20T00:32:22Z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3AFD46BB66CC49C6811E49E604E26B2D_13</vt:lpwstr>
  </property>
  <property fmtid="{D5CDD505-2E9C-101B-9397-08002B2CF9AE}" pid="3" name="KSOProductBuildVer">
    <vt:lpwstr>2052-12.1.0.15374</vt:lpwstr>
  </property>
</Properties>
</file>